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Raleway Thin"/>
      <p:regular r:id="rId39"/>
      <p:bold r:id="rId40"/>
      <p:italic r:id="rId41"/>
      <p:boldItalic r:id="rId42"/>
    </p:embeddedFont>
    <p:embeddedFont>
      <p:font typeface="Varela Round"/>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Thin-bold.fntdata"/><Relationship Id="rId20" Type="http://schemas.openxmlformats.org/officeDocument/2006/relationships/slide" Target="slides/slide16.xml"/><Relationship Id="rId42" Type="http://schemas.openxmlformats.org/officeDocument/2006/relationships/font" Target="fonts/RalewayThin-boldItalic.fntdata"/><Relationship Id="rId41" Type="http://schemas.openxmlformats.org/officeDocument/2006/relationships/font" Target="fonts/RalewayThin-italic.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VarelaRound-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italic.fntdata"/><Relationship Id="rId10" Type="http://schemas.openxmlformats.org/officeDocument/2006/relationships/slide" Target="slides/slide6.xml"/><Relationship Id="rId32" Type="http://schemas.openxmlformats.org/officeDocument/2006/relationships/font" Target="fonts/Raleway-bold.fntdata"/><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font" Target="fonts/Raleway-boldItalic.fntdata"/><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39" Type="http://schemas.openxmlformats.org/officeDocument/2006/relationships/font" Target="fonts/RalewayThin-regular.fntdata"/><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6c38e48e8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c38e48e8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c6575fae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c6575fae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6c38e48e8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c38e48e8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c86f28e11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c86f28e1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c86f28e11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c86f28e11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6c86f28e1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c86f28e1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c8afe47b4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c8afe47b4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6c6575fae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c6575fae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6c6575fae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c6575fae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6c6575fae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c6575fae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480e52bd8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480e52bd8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6c38e48e8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c38e48e8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6c38e48e8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c38e48e8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6c38e48e8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c38e48e8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6c38e48e8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c38e48e8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6c38e48e8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c38e48e8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6c38e48e8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c38e48e8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480e52bd8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480e52bd8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80e52bd8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480e52bd8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6c38e48e8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c38e48e8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6c61c46bd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c61c46bd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c61c46bd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c61c46bd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6c6575fae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c6575fae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c61c46bd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c61c46bd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6c86f28e1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c86f28e1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type="title">
  <p:cSld name="TITLE">
    <p:bg>
      <p:bgPr>
        <a:solidFill>
          <a:srgbClr val="F76C6C"/>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3350900" y="769825"/>
            <a:ext cx="2442474" cy="3603850"/>
          </a:xfrm>
          <a:prstGeom prst="rect">
            <a:avLst/>
          </a:prstGeom>
          <a:noFill/>
          <a:ln>
            <a:noFill/>
          </a:ln>
        </p:spPr>
      </p:pic>
      <p:sp>
        <p:nvSpPr>
          <p:cNvPr id="8" name="Google Shape;8;p2"/>
          <p:cNvSpPr txBox="1"/>
          <p:nvPr>
            <p:ph type="title"/>
          </p:nvPr>
        </p:nvSpPr>
        <p:spPr>
          <a:xfrm>
            <a:off x="1835550" y="1598450"/>
            <a:ext cx="5472900" cy="1568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9" name="Google Shape;9;p2"/>
          <p:cNvSpPr txBox="1"/>
          <p:nvPr>
            <p:ph idx="2" type="title"/>
          </p:nvPr>
        </p:nvSpPr>
        <p:spPr>
          <a:xfrm>
            <a:off x="3036450" y="3225675"/>
            <a:ext cx="3071100" cy="634200"/>
          </a:xfrm>
          <a:prstGeom prst="rect">
            <a:avLst/>
          </a:prstGeom>
          <a:noFill/>
          <a:ln>
            <a:noFill/>
          </a:ln>
        </p:spPr>
        <p:txBody>
          <a:bodyPr anchorCtr="0" anchor="t" bIns="90000"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Raleway"/>
                <a:ea typeface="Raleway"/>
                <a:cs typeface="Raleway"/>
                <a:sym typeface="Raleway"/>
              </a:defRPr>
            </a:lvl1pPr>
            <a:lvl2pPr lvl="1" rtl="0" algn="ctr">
              <a:lnSpc>
                <a:spcPct val="100000"/>
              </a:lnSpc>
              <a:spcBef>
                <a:spcPts val="0"/>
              </a:spcBef>
              <a:spcAft>
                <a:spcPts val="0"/>
              </a:spcAft>
              <a:buNone/>
              <a:defRPr sz="3600">
                <a:latin typeface="Roboto"/>
                <a:ea typeface="Roboto"/>
                <a:cs typeface="Roboto"/>
                <a:sym typeface="Roboto"/>
              </a:defRPr>
            </a:lvl2pPr>
            <a:lvl3pPr lvl="2" rtl="0" algn="ctr">
              <a:lnSpc>
                <a:spcPct val="100000"/>
              </a:lnSpc>
              <a:spcBef>
                <a:spcPts val="0"/>
              </a:spcBef>
              <a:spcAft>
                <a:spcPts val="0"/>
              </a:spcAft>
              <a:buNone/>
              <a:defRPr sz="3600">
                <a:latin typeface="Roboto"/>
                <a:ea typeface="Roboto"/>
                <a:cs typeface="Roboto"/>
                <a:sym typeface="Roboto"/>
              </a:defRPr>
            </a:lvl3pPr>
            <a:lvl4pPr lvl="3" rtl="0" algn="ctr">
              <a:lnSpc>
                <a:spcPct val="100000"/>
              </a:lnSpc>
              <a:spcBef>
                <a:spcPts val="0"/>
              </a:spcBef>
              <a:spcAft>
                <a:spcPts val="0"/>
              </a:spcAft>
              <a:buNone/>
              <a:defRPr sz="3600">
                <a:latin typeface="Roboto"/>
                <a:ea typeface="Roboto"/>
                <a:cs typeface="Roboto"/>
                <a:sym typeface="Roboto"/>
              </a:defRPr>
            </a:lvl4pPr>
            <a:lvl5pPr lvl="4" rtl="0" algn="ctr">
              <a:lnSpc>
                <a:spcPct val="100000"/>
              </a:lnSpc>
              <a:spcBef>
                <a:spcPts val="0"/>
              </a:spcBef>
              <a:spcAft>
                <a:spcPts val="0"/>
              </a:spcAft>
              <a:buNone/>
              <a:defRPr sz="3600">
                <a:latin typeface="Roboto"/>
                <a:ea typeface="Roboto"/>
                <a:cs typeface="Roboto"/>
                <a:sym typeface="Roboto"/>
              </a:defRPr>
            </a:lvl5pPr>
            <a:lvl6pPr lvl="5" rtl="0" algn="ctr">
              <a:lnSpc>
                <a:spcPct val="100000"/>
              </a:lnSpc>
              <a:spcBef>
                <a:spcPts val="0"/>
              </a:spcBef>
              <a:spcAft>
                <a:spcPts val="0"/>
              </a:spcAft>
              <a:buNone/>
              <a:defRPr sz="3600">
                <a:latin typeface="Roboto"/>
                <a:ea typeface="Roboto"/>
                <a:cs typeface="Roboto"/>
                <a:sym typeface="Roboto"/>
              </a:defRPr>
            </a:lvl6pPr>
            <a:lvl7pPr lvl="6" rtl="0" algn="ctr">
              <a:lnSpc>
                <a:spcPct val="100000"/>
              </a:lnSpc>
              <a:spcBef>
                <a:spcPts val="0"/>
              </a:spcBef>
              <a:spcAft>
                <a:spcPts val="0"/>
              </a:spcAft>
              <a:buNone/>
              <a:defRPr sz="3600">
                <a:latin typeface="Roboto"/>
                <a:ea typeface="Roboto"/>
                <a:cs typeface="Roboto"/>
                <a:sym typeface="Roboto"/>
              </a:defRPr>
            </a:lvl7pPr>
            <a:lvl8pPr lvl="7" rtl="0" algn="ctr">
              <a:lnSpc>
                <a:spcPct val="100000"/>
              </a:lnSpc>
              <a:spcBef>
                <a:spcPts val="0"/>
              </a:spcBef>
              <a:spcAft>
                <a:spcPts val="0"/>
              </a:spcAft>
              <a:buNone/>
              <a:defRPr sz="3600">
                <a:latin typeface="Roboto"/>
                <a:ea typeface="Roboto"/>
                <a:cs typeface="Roboto"/>
                <a:sym typeface="Roboto"/>
              </a:defRPr>
            </a:lvl8pPr>
            <a:lvl9pPr lvl="8" rtl="0" algn="ctr">
              <a:lnSpc>
                <a:spcPct val="100000"/>
              </a:lnSpc>
              <a:spcBef>
                <a:spcPts val="0"/>
              </a:spcBef>
              <a:spcAft>
                <a:spcPts val="0"/>
              </a:spcAft>
              <a:buNone/>
              <a:defRPr sz="3600">
                <a:latin typeface="Roboto"/>
                <a:ea typeface="Roboto"/>
                <a:cs typeface="Roboto"/>
                <a:sym typeface="Roboto"/>
              </a:defRPr>
            </a:lvl9pPr>
          </a:lstStyle>
          <a:p/>
        </p:txBody>
      </p:sp>
      <p:pic>
        <p:nvPicPr>
          <p:cNvPr id="10" name="Google Shape;10;p2"/>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with Patern">
  <p:cSld name="ONE_COLUMN_TEXT_2_1_1_1">
    <p:bg>
      <p:bgPr>
        <a:solidFill>
          <a:srgbClr val="FFFFFF"/>
        </a:solidFill>
      </p:bgPr>
    </p:bg>
    <p:spTree>
      <p:nvGrpSpPr>
        <p:cNvPr id="48"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pic>
        <p:nvPicPr>
          <p:cNvPr id="50" name="Google Shape;50;p11"/>
          <p:cNvPicPr preferRelativeResize="0"/>
          <p:nvPr/>
        </p:nvPicPr>
        <p:blipFill>
          <a:blip r:embed="rId3">
            <a:alphaModFix/>
          </a:blip>
          <a:stretch>
            <a:fillRect/>
          </a:stretch>
        </p:blipFill>
        <p:spPr>
          <a:xfrm>
            <a:off x="2772000" y="0"/>
            <a:ext cx="6371999" cy="51695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ONE_COLUMN_TEXT_2_1_1_1_1">
    <p:bg>
      <p:bgPr>
        <a:solidFill>
          <a:srgbClr val="FFFFFF"/>
        </a:solidFill>
      </p:bgPr>
    </p:bg>
    <p:spTree>
      <p:nvGrpSpPr>
        <p:cNvPr id="51" name="Shape 51"/>
        <p:cNvGrpSpPr/>
        <p:nvPr/>
      </p:nvGrpSpPr>
      <p:grpSpPr>
        <a:xfrm>
          <a:off x="0" y="0"/>
          <a:ext cx="0" cy="0"/>
          <a:chOff x="0" y="0"/>
          <a:chExt cx="0" cy="0"/>
        </a:xfrm>
      </p:grpSpPr>
      <p:pic>
        <p:nvPicPr>
          <p:cNvPr id="52" name="Google Shape;52;p12"/>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p:cSld name="TITLE_2">
    <p:spTree>
      <p:nvGrpSpPr>
        <p:cNvPr id="53" name="Shape 53"/>
        <p:cNvGrpSpPr/>
        <p:nvPr/>
      </p:nvGrpSpPr>
      <p:grpSpPr>
        <a:xfrm>
          <a:off x="0" y="0"/>
          <a:ext cx="0" cy="0"/>
          <a:chOff x="0" y="0"/>
          <a:chExt cx="0" cy="0"/>
        </a:xfrm>
      </p:grpSpPr>
      <p:sp>
        <p:nvSpPr>
          <p:cNvPr id="54" name="Google Shape;54;p13"/>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5" name="Google Shape;55;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56" name="Google Shape;56;p13"/>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57" name="Google Shape;57;p13"/>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4"/>
          <p:cNvSpPr txBox="1"/>
          <p:nvPr>
            <p:ph type="title"/>
          </p:nvPr>
        </p:nvSpPr>
        <p:spPr>
          <a:xfrm>
            <a:off x="1458450" y="526350"/>
            <a:ext cx="6227100" cy="409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Char char="●"/>
              <a:defRPr b="1" sz="4800">
                <a:solidFill>
                  <a:srgbClr val="FFFFFF"/>
                </a:solidFill>
              </a:defRPr>
            </a:lvl1pPr>
            <a:lvl2pPr lvl="1" rtl="0">
              <a:spcBef>
                <a:spcPts val="0"/>
              </a:spcBef>
              <a:spcAft>
                <a:spcPts val="0"/>
              </a:spcAft>
              <a:buSzPts val="6000"/>
              <a:buChar char="○"/>
              <a:defRPr sz="6000"/>
            </a:lvl2pPr>
            <a:lvl3pPr lvl="2" rtl="0">
              <a:spcBef>
                <a:spcPts val="0"/>
              </a:spcBef>
              <a:spcAft>
                <a:spcPts val="0"/>
              </a:spcAft>
              <a:buSzPts val="6000"/>
              <a:buChar char="■"/>
              <a:defRPr sz="6000"/>
            </a:lvl3pPr>
            <a:lvl4pPr lvl="3" rtl="0">
              <a:spcBef>
                <a:spcPts val="0"/>
              </a:spcBef>
              <a:spcAft>
                <a:spcPts val="0"/>
              </a:spcAft>
              <a:buSzPts val="6000"/>
              <a:buChar char="●"/>
              <a:defRPr sz="6000"/>
            </a:lvl4pPr>
            <a:lvl5pPr lvl="4" rtl="0">
              <a:spcBef>
                <a:spcPts val="0"/>
              </a:spcBef>
              <a:spcAft>
                <a:spcPts val="0"/>
              </a:spcAft>
              <a:buSzPts val="6000"/>
              <a:buChar char="○"/>
              <a:defRPr sz="6000"/>
            </a:lvl5pPr>
            <a:lvl6pPr lvl="5" rtl="0">
              <a:spcBef>
                <a:spcPts val="0"/>
              </a:spcBef>
              <a:spcAft>
                <a:spcPts val="0"/>
              </a:spcAft>
              <a:buSzPts val="6000"/>
              <a:buChar char="■"/>
              <a:defRPr sz="6000"/>
            </a:lvl6pPr>
            <a:lvl7pPr lvl="6" rtl="0">
              <a:spcBef>
                <a:spcPts val="0"/>
              </a:spcBef>
              <a:spcAft>
                <a:spcPts val="0"/>
              </a:spcAft>
              <a:buSzPts val="6000"/>
              <a:buChar char="●"/>
              <a:defRPr sz="6000"/>
            </a:lvl7pPr>
            <a:lvl8pPr lvl="7" rtl="0">
              <a:spcBef>
                <a:spcPts val="0"/>
              </a:spcBef>
              <a:spcAft>
                <a:spcPts val="0"/>
              </a:spcAft>
              <a:buSzPts val="6000"/>
              <a:buChar char="○"/>
              <a:defRPr sz="6000"/>
            </a:lvl8pPr>
            <a:lvl9pPr lvl="8" rtl="0">
              <a:spcBef>
                <a:spcPts val="0"/>
              </a:spcBef>
              <a:spcAft>
                <a:spcPts val="0"/>
              </a:spcAft>
              <a:buSzPts val="6000"/>
              <a:buChar char="■"/>
              <a:defRPr sz="6000"/>
            </a:lvl9pPr>
          </a:lstStyle>
          <a:p/>
        </p:txBody>
      </p:sp>
      <p:sp>
        <p:nvSpPr>
          <p:cNvPr id="61" name="Google Shape;61;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2" name="Shape 62"/>
        <p:cNvGrpSpPr/>
        <p:nvPr/>
      </p:nvGrpSpPr>
      <p:grpSpPr>
        <a:xfrm>
          <a:off x="0" y="0"/>
          <a:ext cx="0" cy="0"/>
          <a:chOff x="0" y="0"/>
          <a:chExt cx="0" cy="0"/>
        </a:xfrm>
      </p:grpSpPr>
      <p:sp>
        <p:nvSpPr>
          <p:cNvPr id="63" name="Google Shape;63;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p:cSld name="ONE_COLUMN_TEXT_1">
    <p:spTree>
      <p:nvGrpSpPr>
        <p:cNvPr id="64" name="Shape 64"/>
        <p:cNvGrpSpPr/>
        <p:nvPr/>
      </p:nvGrpSpPr>
      <p:grpSpPr>
        <a:xfrm>
          <a:off x="0" y="0"/>
          <a:ext cx="0" cy="0"/>
          <a:chOff x="0" y="0"/>
          <a:chExt cx="0" cy="0"/>
        </a:xfrm>
      </p:grpSpPr>
      <p:sp>
        <p:nvSpPr>
          <p:cNvPr id="65" name="Google Shape;65;p1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67" name="Google Shape;67;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
        <p:nvSpPr>
          <p:cNvPr id="68" name="Google Shape;68;p16"/>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1">
  <p:cSld name="TITLE_3">
    <p:spTree>
      <p:nvGrpSpPr>
        <p:cNvPr id="70" name="Shape 70"/>
        <p:cNvGrpSpPr/>
        <p:nvPr/>
      </p:nvGrpSpPr>
      <p:grpSpPr>
        <a:xfrm>
          <a:off x="0" y="0"/>
          <a:ext cx="0" cy="0"/>
          <a:chOff x="0" y="0"/>
          <a:chExt cx="0" cy="0"/>
        </a:xfrm>
      </p:grpSpPr>
      <p:sp>
        <p:nvSpPr>
          <p:cNvPr id="71" name="Google Shape;71;p17"/>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 name="Google Shape;72;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73" name="Google Shape;73;p17"/>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74" name="Google Shape;74;p17"/>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17"/>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text">
  <p:cSld name="ONE_COLUMN_TEXT_1_1">
    <p:spTree>
      <p:nvGrpSpPr>
        <p:cNvPr id="76" name="Shape 76"/>
        <p:cNvGrpSpPr/>
        <p:nvPr/>
      </p:nvGrpSpPr>
      <p:grpSpPr>
        <a:xfrm>
          <a:off x="0" y="0"/>
          <a:ext cx="0" cy="0"/>
          <a:chOff x="0" y="0"/>
          <a:chExt cx="0" cy="0"/>
        </a:xfrm>
      </p:grpSpPr>
      <p:pic>
        <p:nvPicPr>
          <p:cNvPr descr="Wild Code School" id="77" name="Google Shape;77;p18"/>
          <p:cNvPicPr preferRelativeResize="0"/>
          <p:nvPr/>
        </p:nvPicPr>
        <p:blipFill rotWithShape="1">
          <a:blip r:embed="rId2">
            <a:alphaModFix/>
          </a:blip>
          <a:srcRect b="0" l="0" r="38336" t="0"/>
          <a:stretch/>
        </p:blipFill>
        <p:spPr>
          <a:xfrm>
            <a:off x="4385478" y="0"/>
            <a:ext cx="4758523" cy="5143501"/>
          </a:xfrm>
          <a:prstGeom prst="rect">
            <a:avLst/>
          </a:prstGeom>
          <a:noFill/>
          <a:ln>
            <a:noFill/>
          </a:ln>
        </p:spPr>
      </p:pic>
      <p:sp>
        <p:nvSpPr>
          <p:cNvPr id="78" name="Google Shape;78;p18"/>
          <p:cNvSpPr txBox="1"/>
          <p:nvPr>
            <p:ph type="title"/>
          </p:nvPr>
        </p:nvSpPr>
        <p:spPr>
          <a:xfrm>
            <a:off x="375875" y="440925"/>
            <a:ext cx="36792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79" name="Google Shape;79;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80" name="Google Shape;80;p18"/>
          <p:cNvSpPr txBox="1"/>
          <p:nvPr>
            <p:ph idx="1" type="subTitle"/>
          </p:nvPr>
        </p:nvSpPr>
        <p:spPr>
          <a:xfrm>
            <a:off x="913127" y="2501050"/>
            <a:ext cx="27276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1">
  <p:cSld name="ONE_COLUMN_TEXT_2">
    <p:spTree>
      <p:nvGrpSpPr>
        <p:cNvPr id="81" name="Shape 81"/>
        <p:cNvGrpSpPr/>
        <p:nvPr/>
      </p:nvGrpSpPr>
      <p:grpSpPr>
        <a:xfrm>
          <a:off x="0" y="0"/>
          <a:ext cx="0" cy="0"/>
          <a:chOff x="0" y="0"/>
          <a:chExt cx="0" cy="0"/>
        </a:xfrm>
      </p:grpSpPr>
      <p:sp>
        <p:nvSpPr>
          <p:cNvPr id="82" name="Google Shape;82;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84" name="Google Shape;84;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
        <p:nvSpPr>
          <p:cNvPr id="85" name="Google Shape;85;p19"/>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 name="Google Shape;86;p19"/>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2">
  <p:cSld name="TITLE_4">
    <p:spTree>
      <p:nvGrpSpPr>
        <p:cNvPr id="87" name="Shape 87"/>
        <p:cNvGrpSpPr/>
        <p:nvPr/>
      </p:nvGrpSpPr>
      <p:grpSpPr>
        <a:xfrm>
          <a:off x="0" y="0"/>
          <a:ext cx="0" cy="0"/>
          <a:chOff x="0" y="0"/>
          <a:chExt cx="0" cy="0"/>
        </a:xfrm>
      </p:grpSpPr>
      <p:sp>
        <p:nvSpPr>
          <p:cNvPr id="88" name="Google Shape;88;p20"/>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89" name="Google Shape;89;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90" name="Google Shape;90;p20"/>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91" name="Google Shape;91;p20"/>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20"/>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F99797"/>
        </a:solidFill>
      </p:bgPr>
    </p:bg>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flipH="1">
            <a:off x="3170290" y="771750"/>
            <a:ext cx="2803416" cy="3600000"/>
          </a:xfrm>
          <a:prstGeom prst="rect">
            <a:avLst/>
          </a:prstGeom>
          <a:noFill/>
          <a:ln>
            <a:noFill/>
          </a:ln>
        </p:spPr>
      </p:pic>
      <p:sp>
        <p:nvSpPr>
          <p:cNvPr id="13" name="Google Shape;13;p3"/>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14" name="Google Shape;14;p3"/>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2">
  <p:cSld name="ONE_COLUMN_TEXT_3">
    <p:spTree>
      <p:nvGrpSpPr>
        <p:cNvPr id="93" name="Shape 93"/>
        <p:cNvGrpSpPr/>
        <p:nvPr/>
      </p:nvGrpSpPr>
      <p:grpSpPr>
        <a:xfrm>
          <a:off x="0" y="0"/>
          <a:ext cx="0" cy="0"/>
          <a:chOff x="0" y="0"/>
          <a:chExt cx="0" cy="0"/>
        </a:xfrm>
      </p:grpSpPr>
      <p:sp>
        <p:nvSpPr>
          <p:cNvPr id="94" name="Google Shape;94;p21"/>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1"/>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96" name="Google Shape;96;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
        <p:nvSpPr>
          <p:cNvPr id="97" name="Google Shape;97;p21"/>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21"/>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3">
  <p:cSld name="ONE_COLUMN_TEXT_4">
    <p:spTree>
      <p:nvGrpSpPr>
        <p:cNvPr id="99" name="Shape 99"/>
        <p:cNvGrpSpPr/>
        <p:nvPr/>
      </p:nvGrpSpPr>
      <p:grpSpPr>
        <a:xfrm>
          <a:off x="0" y="0"/>
          <a:ext cx="0" cy="0"/>
          <a:chOff x="0" y="0"/>
          <a:chExt cx="0" cy="0"/>
        </a:xfrm>
      </p:grpSpPr>
      <p:sp>
        <p:nvSpPr>
          <p:cNvPr id="100" name="Google Shape;100;p22"/>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2"/>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02" name="Google Shape;102;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
        <p:nvSpPr>
          <p:cNvPr id="103" name="Google Shape;103;p22"/>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 name="Google Shape;104;p22"/>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3">
  <p:cSld name="TITLE_5">
    <p:spTree>
      <p:nvGrpSpPr>
        <p:cNvPr id="105" name="Shape 105"/>
        <p:cNvGrpSpPr/>
        <p:nvPr/>
      </p:nvGrpSpPr>
      <p:grpSpPr>
        <a:xfrm>
          <a:off x="0" y="0"/>
          <a:ext cx="0" cy="0"/>
          <a:chOff x="0" y="0"/>
          <a:chExt cx="0" cy="0"/>
        </a:xfrm>
      </p:grpSpPr>
      <p:sp>
        <p:nvSpPr>
          <p:cNvPr id="106" name="Google Shape;106;p23"/>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07" name="Google Shape;107;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108" name="Google Shape;108;p23"/>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109" name="Google Shape;109;p23"/>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3"/>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4">
  <p:cSld name="ONE_COLUMN_TEXT_5">
    <p:spTree>
      <p:nvGrpSpPr>
        <p:cNvPr id="111" name="Shape 111"/>
        <p:cNvGrpSpPr/>
        <p:nvPr/>
      </p:nvGrpSpPr>
      <p:grpSpPr>
        <a:xfrm>
          <a:off x="0" y="0"/>
          <a:ext cx="0" cy="0"/>
          <a:chOff x="0" y="0"/>
          <a:chExt cx="0" cy="0"/>
        </a:xfrm>
      </p:grpSpPr>
      <p:sp>
        <p:nvSpPr>
          <p:cNvPr id="112" name="Google Shape;112;p24"/>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4"/>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14" name="Google Shape;114;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
        <p:nvSpPr>
          <p:cNvPr id="115" name="Google Shape;115;p24"/>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24"/>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text 1">
  <p:cSld name="ONE_COLUMN_TEXT_1_2">
    <p:spTree>
      <p:nvGrpSpPr>
        <p:cNvPr id="117" name="Shape 117"/>
        <p:cNvGrpSpPr/>
        <p:nvPr/>
      </p:nvGrpSpPr>
      <p:grpSpPr>
        <a:xfrm>
          <a:off x="0" y="0"/>
          <a:ext cx="0" cy="0"/>
          <a:chOff x="0" y="0"/>
          <a:chExt cx="0" cy="0"/>
        </a:xfrm>
      </p:grpSpPr>
      <p:pic>
        <p:nvPicPr>
          <p:cNvPr descr="Wild Code School" id="118" name="Google Shape;118;p25"/>
          <p:cNvPicPr preferRelativeResize="0"/>
          <p:nvPr/>
        </p:nvPicPr>
        <p:blipFill rotWithShape="1">
          <a:blip r:embed="rId2">
            <a:alphaModFix/>
          </a:blip>
          <a:srcRect b="0" l="0" r="38336" t="0"/>
          <a:stretch/>
        </p:blipFill>
        <p:spPr>
          <a:xfrm>
            <a:off x="4385478" y="0"/>
            <a:ext cx="4758523" cy="5143501"/>
          </a:xfrm>
          <a:prstGeom prst="rect">
            <a:avLst/>
          </a:prstGeom>
          <a:noFill/>
          <a:ln>
            <a:noFill/>
          </a:ln>
        </p:spPr>
      </p:pic>
      <p:sp>
        <p:nvSpPr>
          <p:cNvPr id="119" name="Google Shape;119;p25"/>
          <p:cNvSpPr txBox="1"/>
          <p:nvPr>
            <p:ph type="title"/>
          </p:nvPr>
        </p:nvSpPr>
        <p:spPr>
          <a:xfrm>
            <a:off x="375875" y="440925"/>
            <a:ext cx="36792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20" name="Google Shape;120;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fr"/>
              <a:t>‹#›</a:t>
            </a:fld>
            <a:endParaRPr/>
          </a:p>
        </p:txBody>
      </p:sp>
      <p:sp>
        <p:nvSpPr>
          <p:cNvPr id="121" name="Google Shape;121;p25"/>
          <p:cNvSpPr txBox="1"/>
          <p:nvPr>
            <p:ph idx="1" type="subTitle"/>
          </p:nvPr>
        </p:nvSpPr>
        <p:spPr>
          <a:xfrm>
            <a:off x="913127" y="2501050"/>
            <a:ext cx="27276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1_1">
    <p:bg>
      <p:bgPr>
        <a:solidFill>
          <a:srgbClr val="F76C6C"/>
        </a:solidFill>
      </p:bgPr>
    </p:bg>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258" l="0" r="0" t="258"/>
          <a:stretch/>
        </p:blipFill>
        <p:spPr>
          <a:xfrm rot="10800000">
            <a:off x="3170289" y="771750"/>
            <a:ext cx="2803417" cy="3599999"/>
          </a:xfrm>
          <a:prstGeom prst="rect">
            <a:avLst/>
          </a:prstGeom>
          <a:noFill/>
          <a:ln>
            <a:noFill/>
          </a:ln>
        </p:spPr>
      </p:pic>
      <p:sp>
        <p:nvSpPr>
          <p:cNvPr id="17" name="Google Shape;17;p4"/>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18" name="Google Shape;18;p4"/>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CUSTOM">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2799150" y="1973574"/>
            <a:ext cx="3545702" cy="11963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ONE_COLUMN_TEXT">
    <p:bg>
      <p:bgPr>
        <a:solidFill>
          <a:srgbClr val="F99797"/>
        </a:solidFill>
      </p:bgPr>
    </p:bg>
    <p:spTree>
      <p:nvGrpSpPr>
        <p:cNvPr id="21" name="Shape 21"/>
        <p:cNvGrpSpPr/>
        <p:nvPr/>
      </p:nvGrpSpPr>
      <p:grpSpPr>
        <a:xfrm>
          <a:off x="0" y="0"/>
          <a:ext cx="0" cy="0"/>
          <a:chOff x="0" y="0"/>
          <a:chExt cx="0" cy="0"/>
        </a:xfrm>
      </p:grpSpPr>
      <p:sp>
        <p:nvSpPr>
          <p:cNvPr id="22" name="Google Shape;22;p6"/>
          <p:cNvSpPr txBox="1"/>
          <p:nvPr>
            <p:ph type="title"/>
          </p:nvPr>
        </p:nvSpPr>
        <p:spPr>
          <a:xfrm>
            <a:off x="1254900" y="1718925"/>
            <a:ext cx="2783700" cy="9609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None/>
              <a:defRPr sz="6000">
                <a:solidFill>
                  <a:srgbClr val="FFFFFF"/>
                </a:solidFill>
                <a:latin typeface="Varela Round"/>
                <a:ea typeface="Varela Round"/>
                <a:cs typeface="Varela Round"/>
                <a:sym typeface="Varela Round"/>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p:txBody>
      </p:sp>
      <p:sp>
        <p:nvSpPr>
          <p:cNvPr id="23" name="Google Shape;23;p6"/>
          <p:cNvSpPr txBox="1"/>
          <p:nvPr>
            <p:ph idx="2" type="title"/>
          </p:nvPr>
        </p:nvSpPr>
        <p:spPr>
          <a:xfrm>
            <a:off x="3962400" y="2002350"/>
            <a:ext cx="3972600" cy="721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Varela Round"/>
                <a:ea typeface="Varela Round"/>
                <a:cs typeface="Varela Round"/>
                <a:sym typeface="Varela Round"/>
              </a:defRPr>
            </a:lvl1pPr>
            <a:lvl2pPr lvl="1" rtl="0" algn="r">
              <a:spcBef>
                <a:spcPts val="0"/>
              </a:spcBef>
              <a:spcAft>
                <a:spcPts val="0"/>
              </a:spcAft>
              <a:buNone/>
              <a:defRPr sz="3600">
                <a:latin typeface="Varela Round"/>
                <a:ea typeface="Varela Round"/>
                <a:cs typeface="Varela Round"/>
                <a:sym typeface="Varela Round"/>
              </a:defRPr>
            </a:lvl2pPr>
            <a:lvl3pPr lvl="2" rtl="0" algn="r">
              <a:spcBef>
                <a:spcPts val="0"/>
              </a:spcBef>
              <a:spcAft>
                <a:spcPts val="0"/>
              </a:spcAft>
              <a:buNone/>
              <a:defRPr sz="3600">
                <a:latin typeface="Varela Round"/>
                <a:ea typeface="Varela Round"/>
                <a:cs typeface="Varela Round"/>
                <a:sym typeface="Varela Round"/>
              </a:defRPr>
            </a:lvl3pPr>
            <a:lvl4pPr lvl="3" rtl="0" algn="r">
              <a:spcBef>
                <a:spcPts val="0"/>
              </a:spcBef>
              <a:spcAft>
                <a:spcPts val="0"/>
              </a:spcAft>
              <a:buNone/>
              <a:defRPr sz="3600">
                <a:latin typeface="Varela Round"/>
                <a:ea typeface="Varela Round"/>
                <a:cs typeface="Varela Round"/>
                <a:sym typeface="Varela Round"/>
              </a:defRPr>
            </a:lvl4pPr>
            <a:lvl5pPr lvl="4" rtl="0" algn="r">
              <a:spcBef>
                <a:spcPts val="0"/>
              </a:spcBef>
              <a:spcAft>
                <a:spcPts val="0"/>
              </a:spcAft>
              <a:buNone/>
              <a:defRPr sz="3600">
                <a:latin typeface="Varela Round"/>
                <a:ea typeface="Varela Round"/>
                <a:cs typeface="Varela Round"/>
                <a:sym typeface="Varela Round"/>
              </a:defRPr>
            </a:lvl5pPr>
            <a:lvl6pPr lvl="5" rtl="0" algn="r">
              <a:spcBef>
                <a:spcPts val="0"/>
              </a:spcBef>
              <a:spcAft>
                <a:spcPts val="0"/>
              </a:spcAft>
              <a:buNone/>
              <a:defRPr sz="3600">
                <a:latin typeface="Varela Round"/>
                <a:ea typeface="Varela Round"/>
                <a:cs typeface="Varela Round"/>
                <a:sym typeface="Varela Round"/>
              </a:defRPr>
            </a:lvl6pPr>
            <a:lvl7pPr lvl="6" rtl="0" algn="r">
              <a:spcBef>
                <a:spcPts val="0"/>
              </a:spcBef>
              <a:spcAft>
                <a:spcPts val="0"/>
              </a:spcAft>
              <a:buNone/>
              <a:defRPr sz="3600">
                <a:latin typeface="Varela Round"/>
                <a:ea typeface="Varela Round"/>
                <a:cs typeface="Varela Round"/>
                <a:sym typeface="Varela Round"/>
              </a:defRPr>
            </a:lvl7pPr>
            <a:lvl8pPr lvl="7" rtl="0" algn="r">
              <a:spcBef>
                <a:spcPts val="0"/>
              </a:spcBef>
              <a:spcAft>
                <a:spcPts val="0"/>
              </a:spcAft>
              <a:buNone/>
              <a:defRPr sz="3600">
                <a:latin typeface="Varela Round"/>
                <a:ea typeface="Varela Round"/>
                <a:cs typeface="Varela Round"/>
                <a:sym typeface="Varela Round"/>
              </a:defRPr>
            </a:lvl8pPr>
            <a:lvl9pPr lvl="8" rtl="0" algn="r">
              <a:spcBef>
                <a:spcPts val="0"/>
              </a:spcBef>
              <a:spcAft>
                <a:spcPts val="0"/>
              </a:spcAft>
              <a:buNone/>
              <a:defRPr sz="3600">
                <a:latin typeface="Varela Round"/>
                <a:ea typeface="Varela Round"/>
                <a:cs typeface="Varela Round"/>
                <a:sym typeface="Varela Round"/>
              </a:defRPr>
            </a:lvl9pPr>
          </a:lstStyle>
          <a:p/>
        </p:txBody>
      </p:sp>
      <p:sp>
        <p:nvSpPr>
          <p:cNvPr id="24" name="Google Shape;24;p6"/>
          <p:cNvSpPr txBox="1"/>
          <p:nvPr>
            <p:ph idx="1" type="body"/>
          </p:nvPr>
        </p:nvSpPr>
        <p:spPr>
          <a:xfrm>
            <a:off x="4038600" y="2679825"/>
            <a:ext cx="2286000" cy="22860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1pPr>
            <a:lvl2pPr indent="-317500" lvl="1" marL="9144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2pPr>
            <a:lvl3pPr indent="-317500" lvl="2" marL="13716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3pPr>
            <a:lvl4pPr indent="-317500" lvl="3" marL="18288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4pPr>
            <a:lvl5pPr indent="-317500" lvl="4" marL="22860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5pPr>
            <a:lvl6pPr indent="-317500" lvl="5" marL="27432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6pPr>
            <a:lvl7pPr indent="-317500" lvl="6" marL="32004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7pPr>
            <a:lvl8pPr indent="-317500" lvl="7" marL="36576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8pPr>
            <a:lvl9pPr indent="-317500" lvl="8" marL="41148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9pPr>
          </a:lstStyle>
          <a:p/>
        </p:txBody>
      </p:sp>
      <p:pic>
        <p:nvPicPr>
          <p:cNvPr id="25" name="Google Shape;25;p6"/>
          <p:cNvPicPr preferRelativeResize="0"/>
          <p:nvPr/>
        </p:nvPicPr>
        <p:blipFill>
          <a:blip r:embed="rId2">
            <a:alphaModFix/>
          </a:blip>
          <a:stretch>
            <a:fillRect/>
          </a:stretch>
        </p:blipFill>
        <p:spPr>
          <a:xfrm>
            <a:off x="180000" y="180000"/>
            <a:ext cx="1718375" cy="592850"/>
          </a:xfrm>
          <a:prstGeom prst="rect">
            <a:avLst/>
          </a:prstGeom>
          <a:noFill/>
          <a:ln>
            <a:noFill/>
          </a:ln>
        </p:spPr>
      </p:pic>
      <p:pic>
        <p:nvPicPr>
          <p:cNvPr id="26" name="Google Shape;26;p6"/>
          <p:cNvPicPr preferRelativeResize="0"/>
          <p:nvPr/>
        </p:nvPicPr>
        <p:blipFill>
          <a:blip r:embed="rId3">
            <a:alphaModFix/>
          </a:blip>
          <a:stretch>
            <a:fillRect/>
          </a:stretch>
        </p:blipFill>
        <p:spPr>
          <a:xfrm>
            <a:off x="1680025" y="777875"/>
            <a:ext cx="3414675" cy="2637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p:cSld name="ONE_COLUMN_TEXT_2_2">
    <p:spTree>
      <p:nvGrpSpPr>
        <p:cNvPr id="27" name="Shape 27"/>
        <p:cNvGrpSpPr/>
        <p:nvPr/>
      </p:nvGrpSpPr>
      <p:grpSpPr>
        <a:xfrm>
          <a:off x="0" y="0"/>
          <a:ext cx="0" cy="0"/>
          <a:chOff x="0" y="0"/>
          <a:chExt cx="0" cy="0"/>
        </a:xfrm>
      </p:grpSpPr>
      <p:sp>
        <p:nvSpPr>
          <p:cNvPr id="28" name="Google Shape;28;p7"/>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7"/>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0" name="Google Shape;30;p7"/>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pic>
        <p:nvPicPr>
          <p:cNvPr id="31" name="Google Shape;31;p7"/>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
        <p:nvSpPr>
          <p:cNvPr id="32" name="Google Shape;32;p7"/>
          <p:cNvSpPr txBox="1"/>
          <p:nvPr>
            <p:ph idx="2" type="title"/>
          </p:nvPr>
        </p:nvSpPr>
        <p:spPr>
          <a:xfrm>
            <a:off x="1245600" y="882000"/>
            <a:ext cx="67914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33" name="Google Shape;33;p7"/>
          <p:cNvSpPr txBox="1"/>
          <p:nvPr>
            <p:ph idx="3" type="subTitle"/>
          </p:nvPr>
        </p:nvSpPr>
        <p:spPr>
          <a:xfrm>
            <a:off x="1249200" y="1414800"/>
            <a:ext cx="67902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7"/>
          <p:cNvSpPr txBox="1"/>
          <p:nvPr>
            <p:ph idx="4" type="body"/>
          </p:nvPr>
        </p:nvSpPr>
        <p:spPr>
          <a:xfrm>
            <a:off x="1249200" y="1998600"/>
            <a:ext cx="67914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Split">
  <p:cSld name="ONE_COLUMN_TEXT_2_1">
    <p:spTree>
      <p:nvGrpSpPr>
        <p:cNvPr id="35" name="Shape 35"/>
        <p:cNvGrpSpPr/>
        <p:nvPr/>
      </p:nvGrpSpPr>
      <p:grpSpPr>
        <a:xfrm>
          <a:off x="0" y="0"/>
          <a:ext cx="0" cy="0"/>
          <a:chOff x="0" y="0"/>
          <a:chExt cx="0" cy="0"/>
        </a:xfrm>
      </p:grpSpPr>
      <p:sp>
        <p:nvSpPr>
          <p:cNvPr id="36" name="Google Shape;36;p8"/>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8" name="Google Shape;38;p8"/>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sp>
        <p:nvSpPr>
          <p:cNvPr id="39" name="Google Shape;39;p8"/>
          <p:cNvSpPr txBox="1"/>
          <p:nvPr>
            <p:ph idx="2" type="body"/>
          </p:nvPr>
        </p:nvSpPr>
        <p:spPr>
          <a:xfrm>
            <a:off x="126000" y="1998600"/>
            <a:ext cx="44259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
        <p:nvSpPr>
          <p:cNvPr id="40" name="Google Shape;40;p8"/>
          <p:cNvSpPr txBox="1"/>
          <p:nvPr>
            <p:ph idx="3" type="title"/>
          </p:nvPr>
        </p:nvSpPr>
        <p:spPr>
          <a:xfrm>
            <a:off x="126815" y="1009050"/>
            <a:ext cx="44259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41" name="Google Shape;41;p8"/>
          <p:cNvSpPr txBox="1"/>
          <p:nvPr>
            <p:ph idx="4" type="subTitle"/>
          </p:nvPr>
        </p:nvSpPr>
        <p:spPr>
          <a:xfrm>
            <a:off x="126815" y="1719575"/>
            <a:ext cx="44253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 name="Google Shape;42;p8"/>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with Patern">
  <p:cSld name="ONE_COLUMN_TEXT_2_1_1">
    <p:bg>
      <p:bgPr>
        <a:solidFill>
          <a:srgbClr val="F76C6C"/>
        </a:solidFill>
      </p:bgPr>
    </p:bg>
    <p:spTree>
      <p:nvGrpSpPr>
        <p:cNvPr id="43" name="Shape 43"/>
        <p:cNvGrpSpPr/>
        <p:nvPr/>
      </p:nvGrpSpPr>
      <p:grpSpPr>
        <a:xfrm>
          <a:off x="0" y="0"/>
          <a:ext cx="0" cy="0"/>
          <a:chOff x="0" y="0"/>
          <a:chExt cx="0" cy="0"/>
        </a:xfrm>
      </p:grpSpPr>
      <p:pic>
        <p:nvPicPr>
          <p:cNvPr id="44" name="Google Shape;44;p9"/>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pic>
        <p:nvPicPr>
          <p:cNvPr id="45" name="Google Shape;45;p9"/>
          <p:cNvPicPr preferRelativeResize="0"/>
          <p:nvPr/>
        </p:nvPicPr>
        <p:blipFill>
          <a:blip r:embed="rId3">
            <a:alphaModFix/>
          </a:blip>
          <a:stretch>
            <a:fillRect/>
          </a:stretch>
        </p:blipFill>
        <p:spPr>
          <a:xfrm>
            <a:off x="2771637" y="1"/>
            <a:ext cx="6372362" cy="5171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p:cSld name="ONE_COLUMN_TEXT_2_1_1_2">
    <p:bg>
      <p:bgPr>
        <a:solidFill>
          <a:srgbClr val="F76C6C"/>
        </a:solidFill>
      </p:bgPr>
    </p:bg>
    <p:spTree>
      <p:nvGrpSpPr>
        <p:cNvPr id="46"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fr.wikipedia.org/wiki/Mesure_physique" TargetMode="External"/><Relationship Id="rId4" Type="http://schemas.openxmlformats.org/officeDocument/2006/relationships/hyperlink" Target="https://fr.wikipedia.org/wiki/Performance" TargetMode="External"/><Relationship Id="rId5" Type="http://schemas.openxmlformats.org/officeDocument/2006/relationships/hyperlink" Target="https://fr.wikipedia.org/wiki/Classification_automatique" TargetMode="External"/><Relationship Id="rId6" Type="http://schemas.openxmlformats.org/officeDocument/2006/relationships/hyperlink" Target="https://fr.wikipedia.org/wiki/Classification_automatique" TargetMode="External"/><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youtu.be/KIhPtHOfbhQ" TargetMode="External"/><Relationship Id="rId4" Type="http://schemas.openxmlformats.org/officeDocument/2006/relationships/hyperlink" Target="https://youtu.be/ACEOKYS5MUk" TargetMode="External"/><Relationship Id="rId5" Type="http://schemas.openxmlformats.org/officeDocument/2006/relationships/image" Target="../media/image15.png"/><Relationship Id="rId6" Type="http://schemas.openxmlformats.org/officeDocument/2006/relationships/image" Target="../media/image28.png"/><Relationship Id="rId7"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9.jpg"/><Relationship Id="rId4" Type="http://schemas.openxmlformats.org/officeDocument/2006/relationships/hyperlink" Target="https://en.wikipedia.org/wiki/Coefficient_of_determinat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machinelearningmastery.com/metrics-evaluate-machine-learning-algorithms-python/" TargetMode="External"/><Relationship Id="rId4" Type="http://schemas.openxmlformats.org/officeDocument/2006/relationships/hyperlink" Target="https://en.wikipedia.org/wiki/Receiver_operating_characteristic" TargetMode="External"/><Relationship Id="rId5" Type="http://schemas.openxmlformats.org/officeDocument/2006/relationships/hyperlink" Target="https://en.wikipedia.org/wiki/F1_score" TargetMode="External"/><Relationship Id="rId6" Type="http://schemas.openxmlformats.org/officeDocument/2006/relationships/hyperlink" Target="https://en.wikipedia.org/wiki/Multiclass_classification" TargetMode="External"/><Relationship Id="rId7" Type="http://schemas.openxmlformats.org/officeDocument/2006/relationships/hyperlink" Target="https://developers.google.com/machine-learning/crash-cours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type="title"/>
          </p:nvPr>
        </p:nvSpPr>
        <p:spPr>
          <a:xfrm>
            <a:off x="1835550" y="1598450"/>
            <a:ext cx="5472900" cy="156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Les métriques d’erreur en machine learning</a:t>
            </a:r>
            <a:endParaRPr/>
          </a:p>
        </p:txBody>
      </p:sp>
      <p:sp>
        <p:nvSpPr>
          <p:cNvPr id="127" name="Google Shape;127;p26"/>
          <p:cNvSpPr txBox="1"/>
          <p:nvPr>
            <p:ph idx="2" type="title"/>
          </p:nvPr>
        </p:nvSpPr>
        <p:spPr>
          <a:xfrm>
            <a:off x="3036450" y="3225675"/>
            <a:ext cx="3071100" cy="634200"/>
          </a:xfrm>
          <a:prstGeom prst="rect">
            <a:avLst/>
          </a:prstGeom>
        </p:spPr>
        <p:txBody>
          <a:bodyPr anchorCtr="0" anchor="t" bIns="90000"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212" name="Google Shape;212;p35"/>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3" name="Google Shape;213;p35"/>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Courbe ROC</a:t>
            </a:r>
            <a:endParaRPr/>
          </a:p>
        </p:txBody>
      </p:sp>
      <p:sp>
        <p:nvSpPr>
          <p:cNvPr id="214" name="Google Shape;214;p35"/>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Définition</a:t>
            </a:r>
            <a:endParaRPr/>
          </a:p>
        </p:txBody>
      </p:sp>
      <p:sp>
        <p:nvSpPr>
          <p:cNvPr id="215" name="Google Shape;215;p35"/>
          <p:cNvSpPr txBox="1"/>
          <p:nvPr>
            <p:ph idx="4" type="body"/>
          </p:nvPr>
        </p:nvSpPr>
        <p:spPr>
          <a:xfrm>
            <a:off x="1249200" y="1998600"/>
            <a:ext cx="3828000" cy="2802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fr"/>
              <a:t>La fonction d’efficacité du récepteur, plus fréquemment désignée sous le terme </a:t>
            </a:r>
            <a:r>
              <a:rPr b="1" lang="fr"/>
              <a:t>« courbe ROC »</a:t>
            </a:r>
            <a:r>
              <a:rPr lang="fr"/>
              <a:t> (de l’anglais </a:t>
            </a:r>
            <a:r>
              <a:rPr b="1" i="1" lang="fr"/>
              <a:t>receiver operating characteristic</a:t>
            </a:r>
            <a:r>
              <a:rPr lang="fr"/>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fr"/>
              <a:t>On l’appelle aussi </a:t>
            </a:r>
            <a:r>
              <a:rPr b="1" lang="fr"/>
              <a:t>courbe sensibilité/spécificité</a:t>
            </a:r>
            <a:r>
              <a:rPr lang="fr"/>
              <a:t>, c’est une</a:t>
            </a:r>
            <a:r>
              <a:rPr lang="fr">
                <a:uFill>
                  <a:noFill/>
                </a:uFill>
                <a:hlinkClick r:id="rId3"/>
              </a:rPr>
              <a:t> mesure</a:t>
            </a:r>
            <a:r>
              <a:rPr lang="fr"/>
              <a:t> de la</a:t>
            </a:r>
            <a:r>
              <a:rPr lang="fr">
                <a:uFill>
                  <a:noFill/>
                </a:uFill>
                <a:hlinkClick r:id="rId4"/>
              </a:rPr>
              <a:t> performance</a:t>
            </a:r>
            <a:r>
              <a:rPr lang="fr"/>
              <a:t> d'un</a:t>
            </a:r>
            <a:r>
              <a:rPr lang="fr">
                <a:uFill>
                  <a:noFill/>
                </a:uFill>
                <a:hlinkClick r:id="rId5"/>
              </a:rPr>
              <a:t> </a:t>
            </a:r>
            <a:r>
              <a:rPr b="1" lang="fr">
                <a:uFill>
                  <a:noFill/>
                </a:uFill>
                <a:hlinkClick r:id="rId6"/>
              </a:rPr>
              <a:t>classificateur</a:t>
            </a:r>
            <a:r>
              <a:rPr b="1" lang="fr"/>
              <a:t> binaire</a:t>
            </a:r>
            <a:r>
              <a:rPr lang="fr"/>
              <a:t>. (Wikipédia)</a:t>
            </a:r>
            <a:endParaRPr/>
          </a:p>
        </p:txBody>
      </p:sp>
      <p:pic>
        <p:nvPicPr>
          <p:cNvPr id="216" name="Google Shape;216;p35"/>
          <p:cNvPicPr preferRelativeResize="0"/>
          <p:nvPr/>
        </p:nvPicPr>
        <p:blipFill rotWithShape="1">
          <a:blip r:embed="rId7">
            <a:alphaModFix/>
          </a:blip>
          <a:srcRect b="0" l="0" r="1864" t="0"/>
          <a:stretch/>
        </p:blipFill>
        <p:spPr>
          <a:xfrm>
            <a:off x="5662100" y="1998600"/>
            <a:ext cx="3286825" cy="245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222" name="Google Shape;222;p36"/>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3" name="Google Shape;223;p36"/>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Courbe ROC</a:t>
            </a:r>
            <a:endParaRPr/>
          </a:p>
        </p:txBody>
      </p:sp>
      <p:sp>
        <p:nvSpPr>
          <p:cNvPr id="224" name="Google Shape;224;p36"/>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Construction</a:t>
            </a:r>
            <a:endParaRPr/>
          </a:p>
        </p:txBody>
      </p:sp>
      <p:sp>
        <p:nvSpPr>
          <p:cNvPr id="225" name="Google Shape;225;p36"/>
          <p:cNvSpPr txBox="1"/>
          <p:nvPr>
            <p:ph idx="4" type="body"/>
          </p:nvPr>
        </p:nvSpPr>
        <p:spPr>
          <a:xfrm>
            <a:off x="1249200" y="1998600"/>
            <a:ext cx="3998700" cy="2802900"/>
          </a:xfrm>
          <a:prstGeom prst="rect">
            <a:avLst/>
          </a:prstGeom>
        </p:spPr>
        <p:txBody>
          <a:bodyPr anchorCtr="0" anchor="t" bIns="0" lIns="0" spcFirstLastPara="1" rIns="0" wrap="square" tIns="0">
            <a:noAutofit/>
          </a:bodyPr>
          <a:lstStyle/>
          <a:p>
            <a:pPr indent="0" lvl="0" marL="0" marR="0" rtl="0" algn="just">
              <a:lnSpc>
                <a:spcPct val="100000"/>
              </a:lnSpc>
              <a:spcBef>
                <a:spcPts val="0"/>
              </a:spcBef>
              <a:spcAft>
                <a:spcPts val="0"/>
              </a:spcAft>
              <a:buNone/>
            </a:pPr>
            <a:r>
              <a:rPr lang="fr"/>
              <a:t>Dans la classification binaire, la prédiction de classe pour chaque instance est faite sur la </a:t>
            </a:r>
            <a:r>
              <a:rPr b="1" lang="fr"/>
              <a:t>probabilité </a:t>
            </a:r>
            <a:r>
              <a:rPr b="1" i="1" lang="fr"/>
              <a:t>p</a:t>
            </a:r>
            <a:r>
              <a:rPr b="1" lang="fr"/>
              <a:t> estimée.</a:t>
            </a:r>
            <a:endParaRPr b="1"/>
          </a:p>
          <a:p>
            <a:pPr indent="0" lvl="0" marL="0" marR="0" rtl="0" algn="just">
              <a:lnSpc>
                <a:spcPct val="100000"/>
              </a:lnSpc>
              <a:spcBef>
                <a:spcPts val="0"/>
              </a:spcBef>
              <a:spcAft>
                <a:spcPts val="0"/>
              </a:spcAft>
              <a:buNone/>
            </a:pPr>
            <a:r>
              <a:t/>
            </a:r>
            <a:endParaRPr/>
          </a:p>
          <a:p>
            <a:pPr indent="0" lvl="0" marL="0" marR="0" rtl="0" algn="just">
              <a:lnSpc>
                <a:spcPct val="100000"/>
              </a:lnSpc>
              <a:spcBef>
                <a:spcPts val="0"/>
              </a:spcBef>
              <a:spcAft>
                <a:spcPts val="0"/>
              </a:spcAft>
              <a:buNone/>
            </a:pPr>
            <a:r>
              <a:rPr lang="fr"/>
              <a:t>Étant donné un paramètre de seuil T, l’observation est classée comme </a:t>
            </a:r>
            <a:r>
              <a:rPr lang="fr" u="sng"/>
              <a:t>"positive"</a:t>
            </a:r>
            <a:r>
              <a:rPr lang="fr"/>
              <a:t> si </a:t>
            </a:r>
            <a:r>
              <a:rPr i="1" lang="fr"/>
              <a:t>p</a:t>
            </a:r>
            <a:r>
              <a:rPr lang="fr"/>
              <a:t>&gt;T et </a:t>
            </a:r>
            <a:r>
              <a:rPr lang="fr" u="sng"/>
              <a:t>"négative"</a:t>
            </a:r>
            <a:r>
              <a:rPr lang="fr"/>
              <a:t> sinon.</a:t>
            </a:r>
            <a:endParaRPr/>
          </a:p>
          <a:p>
            <a:pPr indent="0" lvl="0" marL="0" marR="0" rtl="0" algn="just">
              <a:lnSpc>
                <a:spcPct val="100000"/>
              </a:lnSpc>
              <a:spcBef>
                <a:spcPts val="0"/>
              </a:spcBef>
              <a:spcAft>
                <a:spcPts val="0"/>
              </a:spcAft>
              <a:buNone/>
            </a:pPr>
            <a:r>
              <a:t/>
            </a:r>
            <a:endParaRPr/>
          </a:p>
          <a:p>
            <a:pPr indent="0" lvl="0" marL="0" rtl="0" algn="just">
              <a:spcBef>
                <a:spcPts val="0"/>
              </a:spcBef>
              <a:spcAft>
                <a:spcPts val="0"/>
              </a:spcAft>
              <a:buNone/>
            </a:pPr>
            <a:r>
              <a:rPr lang="fr"/>
              <a:t>La courbe ROC est un tracé paramétrique </a:t>
            </a:r>
            <a:r>
              <a:rPr b="1" lang="fr"/>
              <a:t>TPR(T)</a:t>
            </a:r>
            <a:r>
              <a:rPr lang="fr"/>
              <a:t>  (Probabilité de détection) par rapport à </a:t>
            </a:r>
            <a:r>
              <a:rPr b="1" lang="fr"/>
              <a:t>FPR(T)</a:t>
            </a:r>
            <a:r>
              <a:rPr lang="fr"/>
              <a:t> (Probabilité de fausse alarme) avec T comme paramètre variable.</a:t>
            </a:r>
            <a:endParaRPr/>
          </a:p>
        </p:txBody>
      </p:sp>
      <p:pic>
        <p:nvPicPr>
          <p:cNvPr id="226" name="Google Shape;226;p36"/>
          <p:cNvPicPr preferRelativeResize="0"/>
          <p:nvPr/>
        </p:nvPicPr>
        <p:blipFill>
          <a:blip r:embed="rId3">
            <a:alphaModFix/>
          </a:blip>
          <a:stretch>
            <a:fillRect/>
          </a:stretch>
        </p:blipFill>
        <p:spPr>
          <a:xfrm>
            <a:off x="5342025" y="1673125"/>
            <a:ext cx="3762000" cy="28173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232" name="Google Shape;232;p37"/>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33" name="Google Shape;233;p37"/>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Area Under ROC Curve (AUC)</a:t>
            </a:r>
            <a:endParaRPr/>
          </a:p>
        </p:txBody>
      </p:sp>
      <p:sp>
        <p:nvSpPr>
          <p:cNvPr id="234" name="Google Shape;234;p37"/>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 name="Google Shape;235;p37"/>
          <p:cNvSpPr txBox="1"/>
          <p:nvPr>
            <p:ph idx="4" type="body"/>
          </p:nvPr>
        </p:nvSpPr>
        <p:spPr>
          <a:xfrm>
            <a:off x="1249200" y="1998600"/>
            <a:ext cx="3450000" cy="2802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b="1" lang="fr"/>
              <a:t>AUC </a:t>
            </a:r>
            <a:r>
              <a:rPr lang="fr"/>
              <a:t>signifie "aire sous la courbe ROC". Cette valeur mesure l'intégralité de l'aire à deux dimensions située sous l'ensemble de la courbe ROC (par calculs d'intégrales) de (0,0) à (1,1).</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fr"/>
              <a:t>L'AUC fournit une mesure agrégée des performances pour tous les seuils de classification possibles.</a:t>
            </a:r>
            <a:endParaRPr/>
          </a:p>
        </p:txBody>
      </p:sp>
      <p:pic>
        <p:nvPicPr>
          <p:cNvPr id="236" name="Google Shape;236;p37"/>
          <p:cNvPicPr preferRelativeResize="0"/>
          <p:nvPr/>
        </p:nvPicPr>
        <p:blipFill>
          <a:blip r:embed="rId3">
            <a:alphaModFix/>
          </a:blip>
          <a:stretch>
            <a:fillRect/>
          </a:stretch>
        </p:blipFill>
        <p:spPr>
          <a:xfrm>
            <a:off x="5562528" y="1947725"/>
            <a:ext cx="3248470" cy="2802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242" name="Google Shape;242;p38"/>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43" name="Google Shape;243;p38"/>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Area Under ROC Curve (AUC)</a:t>
            </a:r>
            <a:endParaRPr/>
          </a:p>
        </p:txBody>
      </p:sp>
      <p:sp>
        <p:nvSpPr>
          <p:cNvPr id="244" name="Google Shape;244;p38"/>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5" name="Google Shape;245;p38"/>
          <p:cNvSpPr txBox="1"/>
          <p:nvPr>
            <p:ph idx="4" type="body"/>
          </p:nvPr>
        </p:nvSpPr>
        <p:spPr>
          <a:xfrm>
            <a:off x="1249200" y="1998600"/>
            <a:ext cx="6790200" cy="2802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fr"/>
              <a:t>On peut interpréter l'AUC comme une mesure de la probabilité pour que le modèle classe un exemple positif aléatoire au-dessus d'un exemple négatif aléatoire.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fr"/>
              <a:t>Par exemple, avec les exemples suivants, disposés de gauche à droite par ordre croissant de prédictions par régression logistique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rPr lang="fr"/>
              <a:t>L'AUC représente la probabilité pour qu'un exemple positif aléatoire (vert) soit placé à droite d'un exemple négatif aléatoire (rouge).</a:t>
            </a:r>
            <a:endParaRPr/>
          </a:p>
        </p:txBody>
      </p:sp>
      <p:pic>
        <p:nvPicPr>
          <p:cNvPr id="246" name="Google Shape;246;p38"/>
          <p:cNvPicPr preferRelativeResize="0"/>
          <p:nvPr/>
        </p:nvPicPr>
        <p:blipFill>
          <a:blip r:embed="rId3">
            <a:alphaModFix/>
          </a:blip>
          <a:stretch>
            <a:fillRect/>
          </a:stretch>
        </p:blipFill>
        <p:spPr>
          <a:xfrm>
            <a:off x="1435870" y="3421053"/>
            <a:ext cx="6272261" cy="7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252" name="Google Shape;252;p39"/>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3" name="Google Shape;253;p39"/>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Area Under ROC Curve (AUC)</a:t>
            </a:r>
            <a:endParaRPr/>
          </a:p>
        </p:txBody>
      </p:sp>
      <p:sp>
        <p:nvSpPr>
          <p:cNvPr id="254" name="Google Shape;254;p39"/>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Avantages</a:t>
            </a:r>
            <a:endParaRPr/>
          </a:p>
        </p:txBody>
      </p:sp>
      <p:sp>
        <p:nvSpPr>
          <p:cNvPr id="255" name="Google Shape;255;p39"/>
          <p:cNvSpPr txBox="1"/>
          <p:nvPr>
            <p:ph idx="4" type="body"/>
          </p:nvPr>
        </p:nvSpPr>
        <p:spPr>
          <a:xfrm>
            <a:off x="1249200" y="1998600"/>
            <a:ext cx="6790200" cy="2802900"/>
          </a:xfrm>
          <a:prstGeom prst="rect">
            <a:avLst/>
          </a:prstGeom>
        </p:spPr>
        <p:txBody>
          <a:bodyPr anchorCtr="0" anchor="t" bIns="0" lIns="0" spcFirstLastPara="1" rIns="0" wrap="square" tIns="0">
            <a:noAutofit/>
          </a:bodyPr>
          <a:lstStyle/>
          <a:p>
            <a:pPr indent="0" lvl="0" marL="0" marR="0" rtl="0" algn="just">
              <a:lnSpc>
                <a:spcPct val="100000"/>
              </a:lnSpc>
              <a:spcBef>
                <a:spcPts val="0"/>
              </a:spcBef>
              <a:spcAft>
                <a:spcPts val="0"/>
              </a:spcAft>
              <a:buNone/>
            </a:pPr>
            <a:r>
              <a:rPr lang="fr"/>
              <a:t>L'AUC présente les avantages suivants :</a:t>
            </a:r>
            <a:endParaRPr/>
          </a:p>
          <a:p>
            <a:pPr indent="0" lvl="0" marL="0" marR="0" rtl="0" algn="just">
              <a:lnSpc>
                <a:spcPct val="100000"/>
              </a:lnSpc>
              <a:spcBef>
                <a:spcPts val="0"/>
              </a:spcBef>
              <a:spcAft>
                <a:spcPts val="0"/>
              </a:spcAft>
              <a:buNone/>
            </a:pPr>
            <a:r>
              <a:t/>
            </a:r>
            <a:endParaRPr/>
          </a:p>
          <a:p>
            <a:pPr indent="-317500" lvl="0" marL="457200" marR="0" rtl="0" algn="just">
              <a:lnSpc>
                <a:spcPct val="100000"/>
              </a:lnSpc>
              <a:spcBef>
                <a:spcPts val="0"/>
              </a:spcBef>
              <a:spcAft>
                <a:spcPts val="0"/>
              </a:spcAft>
              <a:buSzPts val="1400"/>
              <a:buChar char="-"/>
            </a:pPr>
            <a:r>
              <a:rPr lang="fr"/>
              <a:t>L'AUC</a:t>
            </a:r>
            <a:r>
              <a:rPr b="1" lang="fr"/>
              <a:t> est invariante d'échelle.</a:t>
            </a:r>
            <a:r>
              <a:rPr lang="fr"/>
              <a:t> Elle mesure la qualité du classement des prédictions, plutôt que leurs valeurs absolues.</a:t>
            </a:r>
            <a:endParaRPr/>
          </a:p>
          <a:p>
            <a:pPr indent="0" lvl="0" marL="457200" marR="0" rtl="0" algn="just">
              <a:lnSpc>
                <a:spcPct val="100000"/>
              </a:lnSpc>
              <a:spcBef>
                <a:spcPts val="0"/>
              </a:spcBef>
              <a:spcAft>
                <a:spcPts val="0"/>
              </a:spcAft>
              <a:buNone/>
            </a:pPr>
            <a:r>
              <a:t/>
            </a:r>
            <a:endParaRPr/>
          </a:p>
          <a:p>
            <a:pPr indent="-317500" lvl="0" marL="457200" marR="0" rtl="0" algn="just">
              <a:lnSpc>
                <a:spcPct val="100000"/>
              </a:lnSpc>
              <a:spcBef>
                <a:spcPts val="0"/>
              </a:spcBef>
              <a:spcAft>
                <a:spcPts val="0"/>
              </a:spcAft>
              <a:buSzPts val="1400"/>
              <a:buChar char="-"/>
            </a:pPr>
            <a:r>
              <a:rPr lang="fr"/>
              <a:t>L'AUC est </a:t>
            </a:r>
            <a:r>
              <a:rPr b="1" lang="fr"/>
              <a:t>indépendante des seuils de classification</a:t>
            </a:r>
            <a:r>
              <a:rPr lang="fr"/>
              <a:t>. Elle mesure la qualité des précisions du modèle quel que soit le seuil de classification sélectionné</a:t>
            </a:r>
            <a:r>
              <a:rPr lang="fr"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261" name="Google Shape;261;p40"/>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2" name="Google Shape;262;p40"/>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Area Under ROC Curve (AUC)</a:t>
            </a:r>
            <a:endParaRPr/>
          </a:p>
        </p:txBody>
      </p:sp>
      <p:sp>
        <p:nvSpPr>
          <p:cNvPr id="263" name="Google Shape;263;p40"/>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Inconvénients</a:t>
            </a:r>
            <a:endParaRPr/>
          </a:p>
        </p:txBody>
      </p:sp>
      <p:sp>
        <p:nvSpPr>
          <p:cNvPr id="264" name="Google Shape;264;p40"/>
          <p:cNvSpPr txBox="1"/>
          <p:nvPr>
            <p:ph idx="4" type="body"/>
          </p:nvPr>
        </p:nvSpPr>
        <p:spPr>
          <a:xfrm>
            <a:off x="1249200" y="1998600"/>
            <a:ext cx="6853800" cy="2802900"/>
          </a:xfrm>
          <a:prstGeom prst="rect">
            <a:avLst/>
          </a:prstGeom>
        </p:spPr>
        <p:txBody>
          <a:bodyPr anchorCtr="0" anchor="t" bIns="0" lIns="0" spcFirstLastPara="1" rIns="0" wrap="square" tIns="0">
            <a:noAutofit/>
          </a:bodyPr>
          <a:lstStyle/>
          <a:p>
            <a:pPr indent="0" lvl="0" marL="0" marR="0" rtl="0" algn="just">
              <a:lnSpc>
                <a:spcPct val="100000"/>
              </a:lnSpc>
              <a:spcBef>
                <a:spcPts val="0"/>
              </a:spcBef>
              <a:spcAft>
                <a:spcPts val="0"/>
              </a:spcAft>
              <a:buNone/>
            </a:pPr>
            <a:r>
              <a:rPr lang="fr"/>
              <a:t>Toutefois, ces deux avantages comportent des limites qui peuvent réduire la pertinence de l'AUC dans certains cas d'utilisation.</a:t>
            </a:r>
            <a:endParaRPr/>
          </a:p>
          <a:p>
            <a:pPr indent="-317500" lvl="0" marL="457200" marR="0" rtl="0" algn="just">
              <a:lnSpc>
                <a:spcPct val="100000"/>
              </a:lnSpc>
              <a:spcBef>
                <a:spcPts val="0"/>
              </a:spcBef>
              <a:spcAft>
                <a:spcPts val="0"/>
              </a:spcAft>
              <a:buSzPts val="1400"/>
              <a:buChar char="-"/>
            </a:pPr>
            <a:r>
              <a:rPr b="1" lang="fr"/>
              <a:t>L'invariance d'échelle n'est pas toujours souhaitable. </a:t>
            </a:r>
            <a:r>
              <a:rPr lang="fr"/>
              <a:t>Par exemple, nous avons parfois besoin d'obtenir des probabilités précisément calibrées, ce que l'AUC ne permet pas de déterminer.</a:t>
            </a:r>
            <a:br>
              <a:rPr lang="fr"/>
            </a:br>
            <a:endParaRPr/>
          </a:p>
          <a:p>
            <a:pPr indent="-317500" lvl="0" marL="457200" marR="0" rtl="0" algn="just">
              <a:lnSpc>
                <a:spcPct val="100000"/>
              </a:lnSpc>
              <a:spcBef>
                <a:spcPts val="0"/>
              </a:spcBef>
              <a:spcAft>
                <a:spcPts val="0"/>
              </a:spcAft>
              <a:buSzPts val="1400"/>
              <a:buChar char="-"/>
            </a:pPr>
            <a:r>
              <a:rPr b="1" lang="fr"/>
              <a:t>L'indépendance vis-à-vis des seuils de classification n'est pas toujours souhaitable.</a:t>
            </a:r>
            <a:r>
              <a:rPr lang="fr"/>
              <a:t> Lorsque des disparités importantes de coût existent entre les faux négatifs et les faux positifs, il peut être essentiel de minimiser l'un des types d'erreur de classification. Par exemple, dans un contexte de détection de spam il sera probablement préférable de minimiser en priorité les faux positifs (même si cela entraîne une augmentation significative des faux négatifs). L'AUC n'est pas un critère à retenir pour ce type d'optimisation.</a:t>
            </a:r>
            <a:br>
              <a:rPr lang="fr"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270" name="Google Shape;270;p41"/>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71" name="Google Shape;271;p41"/>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F1-Score</a:t>
            </a:r>
            <a:endParaRPr/>
          </a:p>
        </p:txBody>
      </p:sp>
      <p:sp>
        <p:nvSpPr>
          <p:cNvPr id="272" name="Google Shape;272;p41"/>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3" name="Google Shape;273;p41"/>
          <p:cNvSpPr txBox="1"/>
          <p:nvPr>
            <p:ph idx="4" type="body"/>
          </p:nvPr>
        </p:nvSpPr>
        <p:spPr>
          <a:xfrm>
            <a:off x="1249200" y="1998600"/>
            <a:ext cx="3666600" cy="2802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fr"/>
              <a:t>La mesure F traditionnelle ou score F équilibré (score F1) est la moyenne harmonique de la précision et du rappel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p:txBody>
      </p:sp>
      <p:pic>
        <p:nvPicPr>
          <p:cNvPr id="274" name="Google Shape;274;p41"/>
          <p:cNvPicPr preferRelativeResize="0"/>
          <p:nvPr/>
        </p:nvPicPr>
        <p:blipFill>
          <a:blip r:embed="rId3">
            <a:alphaModFix/>
          </a:blip>
          <a:stretch>
            <a:fillRect/>
          </a:stretch>
        </p:blipFill>
        <p:spPr>
          <a:xfrm>
            <a:off x="6423775" y="882000"/>
            <a:ext cx="2252275" cy="4164725"/>
          </a:xfrm>
          <a:prstGeom prst="rect">
            <a:avLst/>
          </a:prstGeom>
          <a:noFill/>
          <a:ln>
            <a:noFill/>
          </a:ln>
        </p:spPr>
      </p:pic>
      <p:pic>
        <p:nvPicPr>
          <p:cNvPr id="275" name="Google Shape;275;p41"/>
          <p:cNvPicPr preferRelativeResize="0"/>
          <p:nvPr/>
        </p:nvPicPr>
        <p:blipFill>
          <a:blip r:embed="rId4">
            <a:alphaModFix/>
          </a:blip>
          <a:stretch>
            <a:fillRect/>
          </a:stretch>
        </p:blipFill>
        <p:spPr>
          <a:xfrm>
            <a:off x="1171252" y="3031302"/>
            <a:ext cx="4533051" cy="6049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Classification</a:t>
            </a:r>
            <a:endParaRPr/>
          </a:p>
          <a:p>
            <a:pPr indent="0" lvl="0" marL="0" rtl="0" algn="ctr">
              <a:spcBef>
                <a:spcPts val="0"/>
              </a:spcBef>
              <a:spcAft>
                <a:spcPts val="0"/>
              </a:spcAft>
              <a:buNone/>
            </a:pPr>
            <a:r>
              <a:rPr lang="fr"/>
              <a:t>Multiclasses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nvSpPr>
        <p:spPr>
          <a:xfrm>
            <a:off x="6225350" y="4421425"/>
            <a:ext cx="2533800" cy="63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fr" sz="1000">
                <a:solidFill>
                  <a:srgbClr val="3B424E"/>
                </a:solidFill>
                <a:latin typeface="Raleway"/>
                <a:ea typeface="Raleway"/>
                <a:cs typeface="Raleway"/>
                <a:sym typeface="Raleway"/>
              </a:rPr>
              <a:t>plus de détails ici (un peu technique): </a:t>
            </a:r>
            <a:endParaRPr sz="1000">
              <a:solidFill>
                <a:srgbClr val="3B424E"/>
              </a:solidFill>
              <a:latin typeface="Raleway"/>
              <a:ea typeface="Raleway"/>
              <a:cs typeface="Raleway"/>
              <a:sym typeface="Raleway"/>
            </a:endParaRPr>
          </a:p>
          <a:p>
            <a:pPr indent="0" lvl="0" marL="0" marR="0" rtl="0" algn="l">
              <a:lnSpc>
                <a:spcPct val="100000"/>
              </a:lnSpc>
              <a:spcBef>
                <a:spcPts val="0"/>
              </a:spcBef>
              <a:spcAft>
                <a:spcPts val="0"/>
              </a:spcAft>
              <a:buNone/>
            </a:pPr>
            <a:r>
              <a:rPr lang="fr" sz="1000" u="sng">
                <a:solidFill>
                  <a:schemeClr val="hlink"/>
                </a:solidFill>
                <a:latin typeface="Raleway"/>
                <a:ea typeface="Raleway"/>
                <a:cs typeface="Raleway"/>
                <a:sym typeface="Raleway"/>
                <a:hlinkClick r:id="rId3"/>
              </a:rPr>
              <a:t>https://youtu.be/KIhPtHOfbhQ</a:t>
            </a:r>
            <a:endParaRPr sz="1000">
              <a:solidFill>
                <a:srgbClr val="3B424E"/>
              </a:solidFill>
              <a:latin typeface="Raleway"/>
              <a:ea typeface="Raleway"/>
              <a:cs typeface="Raleway"/>
              <a:sym typeface="Raleway"/>
            </a:endParaRPr>
          </a:p>
          <a:p>
            <a:pPr indent="0" lvl="0" marL="0" marR="0" rtl="0" algn="l">
              <a:lnSpc>
                <a:spcPct val="100000"/>
              </a:lnSpc>
              <a:spcBef>
                <a:spcPts val="0"/>
              </a:spcBef>
              <a:spcAft>
                <a:spcPts val="0"/>
              </a:spcAft>
              <a:buNone/>
            </a:pPr>
            <a:r>
              <a:rPr lang="fr" sz="1000" u="sng">
                <a:solidFill>
                  <a:schemeClr val="hlink"/>
                </a:solidFill>
                <a:latin typeface="Raleway"/>
                <a:ea typeface="Raleway"/>
                <a:cs typeface="Raleway"/>
                <a:sym typeface="Raleway"/>
                <a:hlinkClick r:id="rId4"/>
              </a:rPr>
              <a:t>https://youtu.be/ACEOKYS5MUk</a:t>
            </a:r>
            <a:endParaRPr sz="1000"/>
          </a:p>
        </p:txBody>
      </p:sp>
      <p:sp>
        <p:nvSpPr>
          <p:cNvPr id="286" name="Google Shape;286;p43"/>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287" name="Google Shape;287;p43"/>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8" name="Google Shape;288;p43"/>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Log loss</a:t>
            </a:r>
            <a:endParaRPr/>
          </a:p>
        </p:txBody>
      </p:sp>
      <p:sp>
        <p:nvSpPr>
          <p:cNvPr id="289" name="Google Shape;289;p43"/>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0" name="Google Shape;290;p43"/>
          <p:cNvSpPr txBox="1"/>
          <p:nvPr>
            <p:ph idx="4" type="body"/>
          </p:nvPr>
        </p:nvSpPr>
        <p:spPr>
          <a:xfrm>
            <a:off x="1249200" y="1998600"/>
            <a:ext cx="6787800" cy="23325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fr"/>
              <a:t>La logloss est une mesure de performance permettant d'évaluer les prédictions des probabilités d'appartenance à une classe donnée. Une erreur logloss plus faible est meilleure avec 0 représentant une erreur idéale.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fr"/>
              <a:t>Formule:</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l">
              <a:spcBef>
                <a:spcPts val="0"/>
              </a:spcBef>
              <a:spcAft>
                <a:spcPts val="0"/>
              </a:spcAft>
              <a:buNone/>
            </a:pPr>
            <a:r>
              <a:rPr lang="fr"/>
              <a:t>Où N est le nombre d’observations et M le nombre de classes.</a:t>
            </a:r>
            <a:endParaRPr>
              <a:solidFill>
                <a:srgbClr val="000000"/>
              </a:solidFill>
              <a:latin typeface="Arial"/>
              <a:ea typeface="Arial"/>
              <a:cs typeface="Arial"/>
              <a:sym typeface="Arial"/>
            </a:endParaRPr>
          </a:p>
          <a:p>
            <a:pPr indent="0" lvl="0" marL="0" rtl="0" algn="l">
              <a:spcBef>
                <a:spcPts val="0"/>
              </a:spcBef>
              <a:spcAft>
                <a:spcPts val="0"/>
              </a:spcAft>
              <a:buNone/>
            </a:pPr>
            <a:r>
              <a:rPr lang="fr"/>
              <a:t>Où        est égal à 1 si l’observation i est de la classe j et        est la probabilité que l’observation i appartienne à la classe j.</a:t>
            </a:r>
            <a:endParaRPr/>
          </a:p>
        </p:txBody>
      </p:sp>
      <p:pic>
        <p:nvPicPr>
          <p:cNvPr id="291" name="Google Shape;291;p43"/>
          <p:cNvPicPr preferRelativeResize="0"/>
          <p:nvPr/>
        </p:nvPicPr>
        <p:blipFill>
          <a:blip r:embed="rId5">
            <a:alphaModFix/>
          </a:blip>
          <a:stretch>
            <a:fillRect/>
          </a:stretch>
        </p:blipFill>
        <p:spPr>
          <a:xfrm>
            <a:off x="2599250" y="2799500"/>
            <a:ext cx="2857500" cy="714375"/>
          </a:xfrm>
          <a:prstGeom prst="rect">
            <a:avLst/>
          </a:prstGeom>
          <a:noFill/>
          <a:ln>
            <a:noFill/>
          </a:ln>
        </p:spPr>
      </p:pic>
      <p:pic>
        <p:nvPicPr>
          <p:cNvPr id="292" name="Google Shape;292;p43"/>
          <p:cNvPicPr preferRelativeResize="0"/>
          <p:nvPr/>
        </p:nvPicPr>
        <p:blipFill>
          <a:blip r:embed="rId6">
            <a:alphaModFix/>
          </a:blip>
          <a:stretch>
            <a:fillRect/>
          </a:stretch>
        </p:blipFill>
        <p:spPr>
          <a:xfrm>
            <a:off x="5798650" y="3927963"/>
            <a:ext cx="249150" cy="182071"/>
          </a:xfrm>
          <a:prstGeom prst="rect">
            <a:avLst/>
          </a:prstGeom>
          <a:noFill/>
          <a:ln>
            <a:noFill/>
          </a:ln>
        </p:spPr>
      </p:pic>
      <p:pic>
        <p:nvPicPr>
          <p:cNvPr id="293" name="Google Shape;293;p43"/>
          <p:cNvPicPr preferRelativeResize="0"/>
          <p:nvPr/>
        </p:nvPicPr>
        <p:blipFill>
          <a:blip r:embed="rId7">
            <a:alphaModFix/>
          </a:blip>
          <a:stretch>
            <a:fillRect/>
          </a:stretch>
        </p:blipFill>
        <p:spPr>
          <a:xfrm>
            <a:off x="1567875" y="3928625"/>
            <a:ext cx="249150" cy="180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299" name="Google Shape;299;p44"/>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00" name="Google Shape;300;p44"/>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Matrice de confusion</a:t>
            </a:r>
            <a:endParaRPr/>
          </a:p>
        </p:txBody>
      </p:sp>
      <p:sp>
        <p:nvSpPr>
          <p:cNvPr id="301" name="Google Shape;301;p44"/>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Multi classes</a:t>
            </a:r>
            <a:endParaRPr/>
          </a:p>
        </p:txBody>
      </p:sp>
      <p:sp>
        <p:nvSpPr>
          <p:cNvPr id="302" name="Google Shape;302;p44"/>
          <p:cNvSpPr txBox="1"/>
          <p:nvPr>
            <p:ph idx="4" type="body"/>
          </p:nvPr>
        </p:nvSpPr>
        <p:spPr>
          <a:xfrm>
            <a:off x="1249200" y="1998600"/>
            <a:ext cx="2964300" cy="2802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fr"/>
              <a:t>Même principe que pour une classification binaire avec une matrice de taille NxN où N est les nombre de classes.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fr" u="sng"/>
              <a:t>Exemple avec 10 classes:</a:t>
            </a:r>
            <a:endParaRPr u="sng"/>
          </a:p>
          <a:p>
            <a:pPr indent="0" lvl="0" marL="0" rtl="0" algn="just">
              <a:spcBef>
                <a:spcPts val="0"/>
              </a:spcBef>
              <a:spcAft>
                <a:spcPts val="0"/>
              </a:spcAft>
              <a:buNone/>
            </a:pPr>
            <a:r>
              <a:rPr lang="fr"/>
              <a:t>T= True</a:t>
            </a:r>
            <a:endParaRPr/>
          </a:p>
          <a:p>
            <a:pPr indent="0" lvl="0" marL="0" rtl="0" algn="just">
              <a:spcBef>
                <a:spcPts val="0"/>
              </a:spcBef>
              <a:spcAft>
                <a:spcPts val="0"/>
              </a:spcAft>
              <a:buNone/>
            </a:pPr>
            <a:r>
              <a:rPr lang="fr"/>
              <a:t>P= Predicted</a:t>
            </a:r>
            <a:endParaRPr/>
          </a:p>
        </p:txBody>
      </p:sp>
      <p:pic>
        <p:nvPicPr>
          <p:cNvPr id="303" name="Google Shape;303;p44"/>
          <p:cNvPicPr preferRelativeResize="0"/>
          <p:nvPr/>
        </p:nvPicPr>
        <p:blipFill>
          <a:blip r:embed="rId3">
            <a:alphaModFix/>
          </a:blip>
          <a:stretch>
            <a:fillRect/>
          </a:stretch>
        </p:blipFill>
        <p:spPr>
          <a:xfrm>
            <a:off x="4536700" y="1683575"/>
            <a:ext cx="4439775" cy="3231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133" name="Google Shape;133;p27"/>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4" name="Google Shape;134;p27"/>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Plan</a:t>
            </a:r>
            <a:endParaRPr/>
          </a:p>
        </p:txBody>
      </p:sp>
      <p:sp>
        <p:nvSpPr>
          <p:cNvPr id="135" name="Google Shape;135;p27"/>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 name="Google Shape;136;p27"/>
          <p:cNvSpPr txBox="1"/>
          <p:nvPr>
            <p:ph idx="4" type="body"/>
          </p:nvPr>
        </p:nvSpPr>
        <p:spPr>
          <a:xfrm>
            <a:off x="1249200" y="1998600"/>
            <a:ext cx="6791400" cy="28029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AutoNum type="arabicParenR"/>
            </a:pPr>
            <a:r>
              <a:rPr lang="fr"/>
              <a:t>Classification</a:t>
            </a:r>
            <a:endParaRPr/>
          </a:p>
          <a:p>
            <a:pPr indent="-317500" lvl="1" marL="914400" rtl="0" algn="l">
              <a:spcBef>
                <a:spcPts val="0"/>
              </a:spcBef>
              <a:spcAft>
                <a:spcPts val="0"/>
              </a:spcAft>
              <a:buSzPts val="1400"/>
              <a:buAutoNum type="alphaLcParenR"/>
            </a:pPr>
            <a:r>
              <a:rPr lang="fr"/>
              <a:t>Binaire</a:t>
            </a:r>
            <a:endParaRPr/>
          </a:p>
          <a:p>
            <a:pPr indent="-317500" lvl="2" marL="1371600" rtl="0" algn="l">
              <a:spcBef>
                <a:spcPts val="0"/>
              </a:spcBef>
              <a:spcAft>
                <a:spcPts val="0"/>
              </a:spcAft>
              <a:buSzPts val="1400"/>
              <a:buAutoNum type="romanLcParenR"/>
            </a:pPr>
            <a:r>
              <a:rPr lang="fr"/>
              <a:t>Confusion Matrix</a:t>
            </a:r>
            <a:endParaRPr/>
          </a:p>
          <a:p>
            <a:pPr indent="-317500" lvl="2" marL="1371600" rtl="0" algn="l">
              <a:spcBef>
                <a:spcPts val="0"/>
              </a:spcBef>
              <a:spcAft>
                <a:spcPts val="0"/>
              </a:spcAft>
              <a:buSzPts val="1400"/>
              <a:buAutoNum type="romanLcParenR"/>
            </a:pPr>
            <a:r>
              <a:rPr lang="fr"/>
              <a:t>Area Under ROC Curve</a:t>
            </a:r>
            <a:endParaRPr/>
          </a:p>
          <a:p>
            <a:pPr indent="-317500" lvl="2" marL="1371600" rtl="0" algn="l">
              <a:spcBef>
                <a:spcPts val="0"/>
              </a:spcBef>
              <a:spcAft>
                <a:spcPts val="0"/>
              </a:spcAft>
              <a:buSzPts val="1400"/>
              <a:buAutoNum type="romanLcParenR"/>
            </a:pPr>
            <a:r>
              <a:rPr lang="fr"/>
              <a:t>F1-Score</a:t>
            </a:r>
            <a:endParaRPr/>
          </a:p>
          <a:p>
            <a:pPr indent="-317500" lvl="1" marL="914400" rtl="0" algn="l">
              <a:spcBef>
                <a:spcPts val="0"/>
              </a:spcBef>
              <a:spcAft>
                <a:spcPts val="0"/>
              </a:spcAft>
              <a:buSzPts val="1400"/>
              <a:buAutoNum type="alphaLcParenR"/>
            </a:pPr>
            <a:r>
              <a:rPr lang="fr"/>
              <a:t>Multiclasse</a:t>
            </a:r>
            <a:endParaRPr/>
          </a:p>
          <a:p>
            <a:pPr indent="-317500" lvl="2" marL="1371600" rtl="0" algn="l">
              <a:spcBef>
                <a:spcPts val="0"/>
              </a:spcBef>
              <a:spcAft>
                <a:spcPts val="0"/>
              </a:spcAft>
              <a:buSzPts val="1400"/>
              <a:buAutoNum type="romanLcParenR"/>
            </a:pPr>
            <a:r>
              <a:rPr lang="fr"/>
              <a:t>Log loss</a:t>
            </a:r>
            <a:endParaRPr/>
          </a:p>
          <a:p>
            <a:pPr indent="-317500" lvl="2" marL="1371600" rtl="0" algn="l">
              <a:spcBef>
                <a:spcPts val="0"/>
              </a:spcBef>
              <a:spcAft>
                <a:spcPts val="0"/>
              </a:spcAft>
              <a:buSzPts val="1400"/>
              <a:buAutoNum type="romanLcParenR"/>
            </a:pPr>
            <a:r>
              <a:rPr lang="fr"/>
              <a:t>Confusion Matrix</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AutoNum type="arabicParenR"/>
            </a:pPr>
            <a:r>
              <a:rPr lang="fr"/>
              <a:t>Régression</a:t>
            </a:r>
            <a:endParaRPr/>
          </a:p>
          <a:p>
            <a:pPr indent="-317500" lvl="1" marL="914400" rtl="0" algn="l">
              <a:spcBef>
                <a:spcPts val="0"/>
              </a:spcBef>
              <a:spcAft>
                <a:spcPts val="0"/>
              </a:spcAft>
              <a:buSzPts val="1400"/>
              <a:buAutoNum type="alphaLcParenR"/>
            </a:pPr>
            <a:r>
              <a:rPr lang="fr"/>
              <a:t>Mean Absolute Error</a:t>
            </a:r>
            <a:endParaRPr/>
          </a:p>
          <a:p>
            <a:pPr indent="-317500" lvl="1" marL="914400" rtl="0" algn="l">
              <a:spcBef>
                <a:spcPts val="0"/>
              </a:spcBef>
              <a:spcAft>
                <a:spcPts val="0"/>
              </a:spcAft>
              <a:buSzPts val="1400"/>
              <a:buAutoNum type="alphaLcParenR"/>
            </a:pPr>
            <a:r>
              <a:rPr lang="fr"/>
              <a:t>Mean Squared Error</a:t>
            </a:r>
            <a:endParaRPr/>
          </a:p>
          <a:p>
            <a:pPr indent="-317500" lvl="1" marL="914400" rtl="0" algn="l">
              <a:spcBef>
                <a:spcPts val="0"/>
              </a:spcBef>
              <a:spcAft>
                <a:spcPts val="0"/>
              </a:spcAft>
              <a:buSzPts val="1400"/>
              <a:buAutoNum type="alphaLcParenR"/>
            </a:pPr>
            <a:r>
              <a:rPr lang="fr"/>
              <a:t>R²</a:t>
            </a:r>
            <a:endParaRPr/>
          </a:p>
        </p:txBody>
      </p:sp>
      <p:pic>
        <p:nvPicPr>
          <p:cNvPr id="137" name="Google Shape;137;p27"/>
          <p:cNvPicPr preferRelativeResize="0"/>
          <p:nvPr/>
        </p:nvPicPr>
        <p:blipFill>
          <a:blip r:embed="rId3">
            <a:alphaModFix/>
          </a:blip>
          <a:stretch>
            <a:fillRect/>
          </a:stretch>
        </p:blipFill>
        <p:spPr>
          <a:xfrm>
            <a:off x="4625322" y="2022572"/>
            <a:ext cx="4285500" cy="23740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Régression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314" name="Google Shape;314;p46"/>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15" name="Google Shape;315;p46"/>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Mean Absolute Error (MAE)</a:t>
            </a:r>
            <a:endParaRPr/>
          </a:p>
        </p:txBody>
      </p:sp>
      <p:sp>
        <p:nvSpPr>
          <p:cNvPr id="316" name="Google Shape;316;p46"/>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7" name="Google Shape;317;p46"/>
          <p:cNvSpPr txBox="1"/>
          <p:nvPr>
            <p:ph idx="4" type="body"/>
          </p:nvPr>
        </p:nvSpPr>
        <p:spPr>
          <a:xfrm>
            <a:off x="1249200" y="1998600"/>
            <a:ext cx="4962600" cy="2802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fr"/>
              <a:t>L'erreur absolue moyenne est donnée par la formule suivante: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fr"/>
              <a:t>L'erreur absolue moyenne est une moyenne des erreurs absolues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fr"/>
              <a:t>La mesure donne une idée de l'ampleur de l'erreur, mais aucune idée de la direction.</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pic>
        <p:nvPicPr>
          <p:cNvPr descr="{|e_{i}|=|y_{i}-x_{i}|} &#10;" id="318" name="Google Shape;318;p46" title="MathEquation,#000000"/>
          <p:cNvPicPr preferRelativeResize="0"/>
          <p:nvPr/>
        </p:nvPicPr>
        <p:blipFill>
          <a:blip r:embed="rId3">
            <a:alphaModFix/>
          </a:blip>
          <a:stretch>
            <a:fillRect/>
          </a:stretch>
        </p:blipFill>
        <p:spPr>
          <a:xfrm>
            <a:off x="2073600" y="3445200"/>
            <a:ext cx="1424800" cy="276050"/>
          </a:xfrm>
          <a:prstGeom prst="rect">
            <a:avLst/>
          </a:prstGeom>
          <a:noFill/>
          <a:ln>
            <a:noFill/>
          </a:ln>
        </p:spPr>
      </p:pic>
      <p:pic>
        <p:nvPicPr>
          <p:cNvPr id="319" name="Google Shape;319;p46"/>
          <p:cNvPicPr preferRelativeResize="0"/>
          <p:nvPr/>
        </p:nvPicPr>
        <p:blipFill>
          <a:blip r:embed="rId4">
            <a:alphaModFix/>
          </a:blip>
          <a:stretch>
            <a:fillRect/>
          </a:stretch>
        </p:blipFill>
        <p:spPr>
          <a:xfrm>
            <a:off x="1245600" y="2560425"/>
            <a:ext cx="2974125" cy="570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325" name="Google Shape;325;p47"/>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26" name="Google Shape;326;p47"/>
          <p:cNvSpPr txBox="1"/>
          <p:nvPr>
            <p:ph idx="2" type="title"/>
          </p:nvPr>
        </p:nvSpPr>
        <p:spPr>
          <a:xfrm>
            <a:off x="1245600" y="882000"/>
            <a:ext cx="77658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Erreur quadratique moyenne (MSE)</a:t>
            </a:r>
            <a:endParaRPr/>
          </a:p>
        </p:txBody>
      </p:sp>
      <p:sp>
        <p:nvSpPr>
          <p:cNvPr id="327" name="Google Shape;327;p47"/>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8" name="Google Shape;328;p47"/>
          <p:cNvSpPr txBox="1"/>
          <p:nvPr>
            <p:ph idx="4" type="body"/>
          </p:nvPr>
        </p:nvSpPr>
        <p:spPr>
          <a:xfrm>
            <a:off x="1249200" y="1998600"/>
            <a:ext cx="6791400" cy="2802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fr"/>
              <a:t>En statistique, l'erreur quadratique moyenne (ou écart quadratique moyen) d'un estimateur mesure la moyenne des carrés des erreurs: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just">
              <a:spcBef>
                <a:spcPts val="0"/>
              </a:spcBef>
              <a:spcAft>
                <a:spcPts val="0"/>
              </a:spcAft>
              <a:buNone/>
            </a:pPr>
            <a:r>
              <a:rPr lang="fr"/>
              <a:t>On utilise aussi souvent la racine carrée de l’erreur quadratique moyenne (RMSE pour </a:t>
            </a:r>
            <a:r>
              <a:rPr i="1" lang="fr"/>
              <a:t>root of the mean squared error</a:t>
            </a:r>
            <a:r>
              <a:rPr lang="fr"/>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fr"/>
              <a:t>Du fait du carré, cette métrique est particulièrement sensible aux valeurs extrêmes.</a:t>
            </a:r>
            <a:endParaRPr/>
          </a:p>
        </p:txBody>
      </p:sp>
      <p:pic>
        <p:nvPicPr>
          <p:cNvPr id="329" name="Google Shape;329;p47"/>
          <p:cNvPicPr preferRelativeResize="0"/>
          <p:nvPr/>
        </p:nvPicPr>
        <p:blipFill>
          <a:blip r:embed="rId3">
            <a:alphaModFix/>
          </a:blip>
          <a:stretch>
            <a:fillRect/>
          </a:stretch>
        </p:blipFill>
        <p:spPr>
          <a:xfrm>
            <a:off x="1249200" y="2705875"/>
            <a:ext cx="1900214" cy="531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335" name="Google Shape;335;p48"/>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36" name="Google Shape;336;p48"/>
          <p:cNvSpPr txBox="1"/>
          <p:nvPr>
            <p:ph idx="2" type="title"/>
          </p:nvPr>
        </p:nvSpPr>
        <p:spPr>
          <a:xfrm>
            <a:off x="1245600" y="882000"/>
            <a:ext cx="68778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Coefficient de détermination R²</a:t>
            </a:r>
            <a:endParaRPr/>
          </a:p>
        </p:txBody>
      </p:sp>
      <p:sp>
        <p:nvSpPr>
          <p:cNvPr id="337" name="Google Shape;337;p48"/>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8" name="Google Shape;338;p48"/>
          <p:cNvSpPr txBox="1"/>
          <p:nvPr>
            <p:ph idx="4" type="body"/>
          </p:nvPr>
        </p:nvSpPr>
        <p:spPr>
          <a:xfrm>
            <a:off x="1249200" y="1998600"/>
            <a:ext cx="3410400" cy="2802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fr"/>
              <a:t>La mesure R^2 (ou R au carré) fournit une indication de la </a:t>
            </a:r>
            <a:r>
              <a:rPr b="1" lang="fr"/>
              <a:t>qualité de l'ajustement </a:t>
            </a:r>
            <a:r>
              <a:rPr lang="fr"/>
              <a:t>(</a:t>
            </a:r>
            <a:r>
              <a:rPr i="1" lang="fr"/>
              <a:t>goodness of fit</a:t>
            </a:r>
            <a:r>
              <a:rPr lang="fr"/>
              <a:t>)</a:t>
            </a:r>
            <a:r>
              <a:rPr b="1" lang="fr"/>
              <a:t> </a:t>
            </a:r>
            <a:r>
              <a:rPr lang="fr"/>
              <a:t>d'un ensemble de prédictions aux valeurs réelles. Dans la littérature statistique, cette mesure est appelée </a:t>
            </a:r>
            <a:r>
              <a:rPr b="1" lang="fr"/>
              <a:t>coefficient de détermination</a:t>
            </a:r>
            <a:r>
              <a:rPr lang="fr"/>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fr"/>
              <a:t>Il s'agit d'une valeur comprise entre 0 et 1 ce qui correspond à pas d‘ajustement et l'ajustement parfait respectivement.</a:t>
            </a:r>
            <a:endParaRPr/>
          </a:p>
        </p:txBody>
      </p:sp>
      <p:pic>
        <p:nvPicPr>
          <p:cNvPr id="339" name="Google Shape;339;p48"/>
          <p:cNvPicPr preferRelativeResize="0"/>
          <p:nvPr/>
        </p:nvPicPr>
        <p:blipFill>
          <a:blip r:embed="rId3">
            <a:alphaModFix/>
          </a:blip>
          <a:stretch>
            <a:fillRect/>
          </a:stretch>
        </p:blipFill>
        <p:spPr>
          <a:xfrm>
            <a:off x="5210575" y="1808400"/>
            <a:ext cx="3030300" cy="3030300"/>
          </a:xfrm>
          <a:prstGeom prst="rect">
            <a:avLst/>
          </a:prstGeom>
          <a:noFill/>
          <a:ln>
            <a:noFill/>
          </a:ln>
        </p:spPr>
      </p:pic>
      <p:sp>
        <p:nvSpPr>
          <p:cNvPr id="340" name="Google Shape;340;p48"/>
          <p:cNvSpPr txBox="1"/>
          <p:nvPr/>
        </p:nvSpPr>
        <p:spPr>
          <a:xfrm>
            <a:off x="1249200" y="4699225"/>
            <a:ext cx="38523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fr" sz="1000">
                <a:solidFill>
                  <a:srgbClr val="3B424E"/>
                </a:solidFill>
                <a:latin typeface="Raleway"/>
                <a:ea typeface="Raleway"/>
                <a:cs typeface="Raleway"/>
                <a:sym typeface="Raleway"/>
              </a:rPr>
              <a:t>sources:</a:t>
            </a:r>
            <a:endParaRPr sz="1000">
              <a:solidFill>
                <a:srgbClr val="3B424E"/>
              </a:solidFill>
              <a:latin typeface="Raleway"/>
              <a:ea typeface="Raleway"/>
              <a:cs typeface="Raleway"/>
              <a:sym typeface="Raleway"/>
            </a:endParaRPr>
          </a:p>
          <a:p>
            <a:pPr indent="0" lvl="0" marL="0" marR="0" rtl="0" algn="l">
              <a:lnSpc>
                <a:spcPct val="100000"/>
              </a:lnSpc>
              <a:spcBef>
                <a:spcPts val="0"/>
              </a:spcBef>
              <a:spcAft>
                <a:spcPts val="0"/>
              </a:spcAft>
              <a:buNone/>
            </a:pPr>
            <a:r>
              <a:rPr lang="fr" sz="1000" u="sng">
                <a:solidFill>
                  <a:schemeClr val="hlink"/>
                </a:solidFill>
                <a:latin typeface="Raleway"/>
                <a:ea typeface="Raleway"/>
                <a:cs typeface="Raleway"/>
                <a:sym typeface="Raleway"/>
                <a:hlinkClick r:id="rId4"/>
              </a:rPr>
              <a:t>https://en.wikipedia.org/wiki/Coefficient_of_determination</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Ressources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351" name="Google Shape;351;p50"/>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52" name="Google Shape;352;p50"/>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Liens utiles</a:t>
            </a:r>
            <a:endParaRPr/>
          </a:p>
        </p:txBody>
      </p:sp>
      <p:sp>
        <p:nvSpPr>
          <p:cNvPr id="353" name="Google Shape;353;p50"/>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4" name="Google Shape;354;p50"/>
          <p:cNvSpPr txBox="1"/>
          <p:nvPr>
            <p:ph idx="4" type="body"/>
          </p:nvPr>
        </p:nvSpPr>
        <p:spPr>
          <a:xfrm>
            <a:off x="1249200" y="1998600"/>
            <a:ext cx="6791400" cy="280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u="sng">
                <a:solidFill>
                  <a:schemeClr val="hlink"/>
                </a:solidFill>
                <a:hlinkClick r:id="rId3"/>
              </a:rPr>
              <a:t>https://machinelearningmastery.com/metrics-evaluate-machine-learning-algorithms-python/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solidFill>
                  <a:schemeClr val="hlink"/>
                </a:solidFill>
                <a:hlinkClick r:id="rId4"/>
              </a:rPr>
              <a:t>https://en.wikipedia.org/wiki/Receiver_operating_characteristic</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solidFill>
                  <a:schemeClr val="hlink"/>
                </a:solidFill>
                <a:hlinkClick r:id="rId5"/>
              </a:rPr>
              <a:t>https://en.wikipedia.org/wiki/F1_score</a:t>
            </a:r>
            <a:endParaRPr/>
          </a:p>
          <a:p>
            <a:pPr indent="0" lvl="0" marL="0" rtl="0" algn="l">
              <a:spcBef>
                <a:spcPts val="0"/>
              </a:spcBef>
              <a:spcAft>
                <a:spcPts val="0"/>
              </a:spcAft>
              <a:buNone/>
            </a:pPr>
            <a:r>
              <a:t/>
            </a:r>
            <a:endParaRPr/>
          </a:p>
          <a:p>
            <a:pPr indent="0" lvl="0" marL="0" rtl="0" algn="just">
              <a:spcBef>
                <a:spcPts val="0"/>
              </a:spcBef>
              <a:spcAft>
                <a:spcPts val="0"/>
              </a:spcAft>
              <a:buNone/>
            </a:pPr>
            <a:r>
              <a:rPr lang="fr" u="sng">
                <a:solidFill>
                  <a:schemeClr val="hlink"/>
                </a:solidFill>
                <a:hlinkClick r:id="rId6"/>
              </a:rPr>
              <a:t>https://en.wikipedia.org/wiki/Multiclass_classification</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fr" u="sng">
                <a:solidFill>
                  <a:schemeClr val="hlink"/>
                </a:solidFill>
                <a:hlinkClick r:id="rId7"/>
              </a:rPr>
              <a:t>https://developers.google.com/machine-learning/crash-course</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nvSpPr>
        <p:spPr>
          <a:xfrm>
            <a:off x="1053375" y="2144700"/>
            <a:ext cx="5466300" cy="63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3600">
                <a:solidFill>
                  <a:srgbClr val="F76C6C"/>
                </a:solidFill>
                <a:latin typeface="Varela Round"/>
                <a:ea typeface="Varela Round"/>
                <a:cs typeface="Varela Round"/>
                <a:sym typeface="Varela Round"/>
              </a:rPr>
              <a:t>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Classification</a:t>
            </a:r>
            <a:endParaRPr/>
          </a:p>
          <a:p>
            <a:pPr indent="0" lvl="0" marL="0" rtl="0" algn="ctr">
              <a:spcBef>
                <a:spcPts val="0"/>
              </a:spcBef>
              <a:spcAft>
                <a:spcPts val="0"/>
              </a:spcAft>
              <a:buNone/>
            </a:pPr>
            <a:r>
              <a:rPr lang="fr"/>
              <a:t>Binaire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148" name="Google Shape;148;p29"/>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9" name="Google Shape;149;p29"/>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Matrice de confusion</a:t>
            </a:r>
            <a:endParaRPr/>
          </a:p>
        </p:txBody>
      </p:sp>
      <p:sp>
        <p:nvSpPr>
          <p:cNvPr id="150" name="Google Shape;150;p29"/>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 name="Google Shape;151;p29"/>
          <p:cNvSpPr txBox="1"/>
          <p:nvPr>
            <p:ph idx="4" type="body"/>
          </p:nvPr>
        </p:nvSpPr>
        <p:spPr>
          <a:xfrm>
            <a:off x="1249200" y="1998600"/>
            <a:ext cx="6791400" cy="280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La matrice de confusion est composée ainsi:</a:t>
            </a:r>
            <a:endParaRPr/>
          </a:p>
        </p:txBody>
      </p:sp>
      <p:pic>
        <p:nvPicPr>
          <p:cNvPr id="152" name="Google Shape;152;p29"/>
          <p:cNvPicPr preferRelativeResize="0"/>
          <p:nvPr/>
        </p:nvPicPr>
        <p:blipFill>
          <a:blip r:embed="rId3">
            <a:alphaModFix/>
          </a:blip>
          <a:stretch>
            <a:fillRect/>
          </a:stretch>
        </p:blipFill>
        <p:spPr>
          <a:xfrm>
            <a:off x="1045563" y="2375250"/>
            <a:ext cx="3921225" cy="2227325"/>
          </a:xfrm>
          <a:prstGeom prst="rect">
            <a:avLst/>
          </a:prstGeom>
          <a:noFill/>
          <a:ln>
            <a:noFill/>
          </a:ln>
        </p:spPr>
      </p:pic>
      <p:pic>
        <p:nvPicPr>
          <p:cNvPr id="153" name="Google Shape;153;p29"/>
          <p:cNvPicPr preferRelativeResize="0"/>
          <p:nvPr/>
        </p:nvPicPr>
        <p:blipFill>
          <a:blip r:embed="rId4">
            <a:alphaModFix/>
          </a:blip>
          <a:stretch>
            <a:fillRect/>
          </a:stretch>
        </p:blipFill>
        <p:spPr>
          <a:xfrm>
            <a:off x="5570225" y="2278650"/>
            <a:ext cx="3222650" cy="242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159" name="Google Shape;159;p30"/>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0" name="Google Shape;160;p30"/>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Matrice de confusion</a:t>
            </a:r>
            <a:endParaRPr/>
          </a:p>
        </p:txBody>
      </p:sp>
      <p:sp>
        <p:nvSpPr>
          <p:cNvPr id="161" name="Google Shape;161;p30"/>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Exemple</a:t>
            </a:r>
            <a:endParaRPr/>
          </a:p>
        </p:txBody>
      </p:sp>
      <p:sp>
        <p:nvSpPr>
          <p:cNvPr id="162" name="Google Shape;162;p30"/>
          <p:cNvSpPr txBox="1"/>
          <p:nvPr>
            <p:ph idx="4" type="body"/>
          </p:nvPr>
        </p:nvSpPr>
        <p:spPr>
          <a:xfrm>
            <a:off x="1249200" y="1998600"/>
            <a:ext cx="3410400" cy="280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Notre algorithme doit distinguer les chats et les chiens.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U</a:t>
            </a:r>
            <a:r>
              <a:rPr lang="fr"/>
              <a:t>ne matrice de confusion résume les résultats de l'algorithme.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En supposant un échantillon de 13 animaux - 8 chats et 5 chiens - la matrice de confusion résultante pourrait ressembler au tableau suivant :</a:t>
            </a:r>
            <a:endParaRPr/>
          </a:p>
          <a:p>
            <a:pPr indent="0" lvl="0" marL="0" rtl="0" algn="l">
              <a:spcBef>
                <a:spcPts val="0"/>
              </a:spcBef>
              <a:spcAft>
                <a:spcPts val="0"/>
              </a:spcAft>
              <a:buNone/>
            </a:pPr>
            <a:r>
              <a:t/>
            </a:r>
            <a:endParaRPr/>
          </a:p>
        </p:txBody>
      </p:sp>
      <p:pic>
        <p:nvPicPr>
          <p:cNvPr id="163" name="Google Shape;163;p30"/>
          <p:cNvPicPr preferRelativeResize="0"/>
          <p:nvPr/>
        </p:nvPicPr>
        <p:blipFill>
          <a:blip r:embed="rId3">
            <a:alphaModFix/>
          </a:blip>
          <a:stretch>
            <a:fillRect/>
          </a:stretch>
        </p:blipFill>
        <p:spPr>
          <a:xfrm>
            <a:off x="4812000" y="1960800"/>
            <a:ext cx="3771900" cy="2705100"/>
          </a:xfrm>
          <a:prstGeom prst="rect">
            <a:avLst/>
          </a:prstGeom>
          <a:noFill/>
          <a:ln>
            <a:noFill/>
          </a:ln>
        </p:spPr>
      </p:pic>
      <p:sp>
        <p:nvSpPr>
          <p:cNvPr id="164" name="Google Shape;164;p30"/>
          <p:cNvSpPr/>
          <p:nvPr/>
        </p:nvSpPr>
        <p:spPr>
          <a:xfrm>
            <a:off x="6937075" y="3254375"/>
            <a:ext cx="351000" cy="360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p:nvPr/>
        </p:nvSpPr>
        <p:spPr>
          <a:xfrm>
            <a:off x="7611425" y="3938200"/>
            <a:ext cx="351000" cy="360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p:nvPr/>
        </p:nvSpPr>
        <p:spPr>
          <a:xfrm>
            <a:off x="7611425" y="3254375"/>
            <a:ext cx="351000" cy="360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p:nvPr/>
        </p:nvSpPr>
        <p:spPr>
          <a:xfrm>
            <a:off x="6937075" y="3938200"/>
            <a:ext cx="351000" cy="360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p:nvPr/>
        </p:nvSpPr>
        <p:spPr>
          <a:xfrm>
            <a:off x="5002275" y="2619125"/>
            <a:ext cx="351000" cy="360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0"/>
          <p:cNvSpPr/>
          <p:nvPr/>
        </p:nvSpPr>
        <p:spPr>
          <a:xfrm>
            <a:off x="5002275" y="2154675"/>
            <a:ext cx="351000" cy="3600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txBox="1"/>
          <p:nvPr/>
        </p:nvSpPr>
        <p:spPr>
          <a:xfrm>
            <a:off x="5418725" y="2177775"/>
            <a:ext cx="13476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3B424E"/>
                </a:solidFill>
                <a:latin typeface="Raleway"/>
                <a:ea typeface="Raleway"/>
                <a:cs typeface="Raleway"/>
                <a:sym typeface="Raleway"/>
              </a:rPr>
              <a:t>Réussite</a:t>
            </a:r>
            <a:endParaRPr/>
          </a:p>
        </p:txBody>
      </p:sp>
      <p:sp>
        <p:nvSpPr>
          <p:cNvPr id="171" name="Google Shape;171;p30"/>
          <p:cNvSpPr txBox="1"/>
          <p:nvPr/>
        </p:nvSpPr>
        <p:spPr>
          <a:xfrm>
            <a:off x="5456750" y="2642225"/>
            <a:ext cx="13476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3B424E"/>
                </a:solidFill>
                <a:latin typeface="Raleway"/>
                <a:ea typeface="Raleway"/>
                <a:cs typeface="Raleway"/>
                <a:sym typeface="Raleway"/>
              </a:rPr>
              <a:t>E</a:t>
            </a:r>
            <a:r>
              <a:rPr lang="fr">
                <a:solidFill>
                  <a:srgbClr val="3B424E"/>
                </a:solidFill>
                <a:latin typeface="Raleway"/>
                <a:ea typeface="Raleway"/>
                <a:cs typeface="Raleway"/>
                <a:sym typeface="Raleway"/>
              </a:rPr>
              <a:t>chec</a:t>
            </a:r>
            <a:endParaRPr>
              <a:solidFill>
                <a:srgbClr val="3B424E"/>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177" name="Google Shape;177;p31"/>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8" name="Google Shape;178;p31"/>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Matrice de confusion</a:t>
            </a:r>
            <a:endParaRPr/>
          </a:p>
        </p:txBody>
      </p:sp>
      <p:sp>
        <p:nvSpPr>
          <p:cNvPr id="179" name="Google Shape;179;p31"/>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0" name="Google Shape;180;p31"/>
          <p:cNvSpPr txBox="1"/>
          <p:nvPr>
            <p:ph idx="4" type="body"/>
          </p:nvPr>
        </p:nvSpPr>
        <p:spPr>
          <a:xfrm>
            <a:off x="1249200" y="1998600"/>
            <a:ext cx="6790200" cy="2802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fr"/>
              <a:t>Permet de calculer les indicateurs suivants:</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b="1" lang="fr"/>
              <a:t>Précision:</a:t>
            </a:r>
            <a:r>
              <a:rPr lang="fr"/>
              <a:t> la proportion du nombre total de prédictions qui étaient exactes. (⚠️precision(EN) ≠ précision(FR))</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b="1" lang="fr"/>
              <a:t>Sensibilité ou rappel :</a:t>
            </a:r>
            <a:r>
              <a:rPr lang="fr"/>
              <a:t> la proportion des cas positifs réels qui sont correctement identifiés.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b="1" lang="fr"/>
              <a:t>Spécificité :</a:t>
            </a:r>
            <a:r>
              <a:rPr lang="fr"/>
              <a:t> la proportion de cas négatifs réels qui sont correctement identifiés.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b="1" lang="fr"/>
              <a:t>Probabilité de fausse alarme: </a:t>
            </a:r>
            <a:r>
              <a:rPr lang="fr"/>
              <a:t>nombre de positifs identifiés négatifs sur le nombre de négatifs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186" name="Google Shape;186;p32"/>
          <p:cNvSpPr txBox="1"/>
          <p:nvPr>
            <p:ph idx="1" type="subTitle"/>
          </p:nvPr>
        </p:nvSpPr>
        <p:spPr>
          <a:xfrm>
            <a:off x="5501450" y="190800"/>
            <a:ext cx="3510000" cy="36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Précision sur la Précision</a:t>
            </a:r>
            <a:endParaRPr/>
          </a:p>
        </p:txBody>
      </p:sp>
      <p:sp>
        <p:nvSpPr>
          <p:cNvPr id="187" name="Google Shape;187;p32"/>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Précision (=</a:t>
            </a:r>
            <a:r>
              <a:rPr lang="fr"/>
              <a:t>Accuracy)</a:t>
            </a:r>
            <a:endParaRPr/>
          </a:p>
        </p:txBody>
      </p:sp>
      <p:sp>
        <p:nvSpPr>
          <p:cNvPr id="188" name="Google Shape;188;p32"/>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 name="Google Shape;189;p32"/>
          <p:cNvSpPr txBox="1"/>
          <p:nvPr>
            <p:ph idx="4" type="body"/>
          </p:nvPr>
        </p:nvSpPr>
        <p:spPr>
          <a:xfrm>
            <a:off x="1249200" y="1998600"/>
            <a:ext cx="4719900" cy="28029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fr"/>
              <a:t>La précision </a:t>
            </a:r>
            <a:r>
              <a:rPr lang="fr"/>
              <a:t>de la classification est le nombre de prédictions correctes par rapport à toutes les prédictions faites.</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fr"/>
              <a:t>Mesure d'évaluation la plus courante pour les problèmes de classification ; c'est aussi la</a:t>
            </a:r>
            <a:r>
              <a:rPr b="1" lang="fr"/>
              <a:t> plus utilisée à mauvais escient.</a:t>
            </a:r>
            <a:r>
              <a:rPr lang="fr"/>
              <a:t> </a:t>
            </a:r>
            <a:endParaRPr/>
          </a:p>
          <a:p>
            <a:pPr indent="-317500" lvl="0" marL="457200" rtl="0" algn="just">
              <a:spcBef>
                <a:spcPts val="0"/>
              </a:spcBef>
              <a:spcAft>
                <a:spcPts val="0"/>
              </a:spcAft>
              <a:buSzPts val="1400"/>
              <a:buChar char="-"/>
            </a:pPr>
            <a:r>
              <a:rPr lang="fr"/>
              <a:t>Ne convient vraiment que lorsqu'il y a un </a:t>
            </a:r>
            <a:r>
              <a:rPr b="1" lang="fr"/>
              <a:t>nombre égal d'observations dans chaque classe</a:t>
            </a:r>
            <a:r>
              <a:rPr lang="fr"/>
              <a:t> (ce qui est rarement le cas) et que toutes les prédictions et les erreurs de prévision sont </a:t>
            </a:r>
            <a:r>
              <a:rPr b="1" lang="fr"/>
              <a:t>également importantes</a:t>
            </a:r>
            <a:r>
              <a:rPr lang="fr"/>
              <a:t>, ce qui n'est souvent pas le cas.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pic>
        <p:nvPicPr>
          <p:cNvPr id="190" name="Google Shape;190;p32"/>
          <p:cNvPicPr preferRelativeResize="0"/>
          <p:nvPr/>
        </p:nvPicPr>
        <p:blipFill>
          <a:blip r:embed="rId3">
            <a:alphaModFix/>
          </a:blip>
          <a:stretch>
            <a:fillRect/>
          </a:stretch>
        </p:blipFill>
        <p:spPr>
          <a:xfrm>
            <a:off x="6297076" y="1053375"/>
            <a:ext cx="2708500" cy="382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pic>
        <p:nvPicPr>
          <p:cNvPr id="196" name="Google Shape;196;p33"/>
          <p:cNvPicPr preferRelativeResize="0"/>
          <p:nvPr/>
        </p:nvPicPr>
        <p:blipFill>
          <a:blip r:embed="rId3">
            <a:alphaModFix/>
          </a:blip>
          <a:stretch>
            <a:fillRect/>
          </a:stretch>
        </p:blipFill>
        <p:spPr>
          <a:xfrm>
            <a:off x="152400" y="1913650"/>
            <a:ext cx="8839201" cy="2854830"/>
          </a:xfrm>
          <a:prstGeom prst="rect">
            <a:avLst/>
          </a:prstGeom>
          <a:noFill/>
          <a:ln>
            <a:noFill/>
          </a:ln>
        </p:spPr>
      </p:pic>
      <p:sp>
        <p:nvSpPr>
          <p:cNvPr id="197" name="Google Shape;197;p33"/>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Matrice de confusion</a:t>
            </a:r>
            <a:endParaRPr/>
          </a:p>
        </p:txBody>
      </p:sp>
      <p:sp>
        <p:nvSpPr>
          <p:cNvPr id="198" name="Google Shape;198;p33"/>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Résumé</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1171250" y="-2650"/>
            <a:ext cx="42855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Les métriques d’erreur</a:t>
            </a:r>
            <a:endParaRPr/>
          </a:p>
        </p:txBody>
      </p:sp>
      <p:sp>
        <p:nvSpPr>
          <p:cNvPr id="204" name="Google Shape;204;p34"/>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Types d’erreur</a:t>
            </a:r>
            <a:endParaRPr/>
          </a:p>
        </p:txBody>
      </p:sp>
      <p:sp>
        <p:nvSpPr>
          <p:cNvPr id="205" name="Google Shape;205;p34"/>
          <p:cNvSpPr txBox="1"/>
          <p:nvPr>
            <p:ph idx="3" type="subTitle"/>
          </p:nvPr>
        </p:nvSpPr>
        <p:spPr>
          <a:xfrm>
            <a:off x="1249200" y="1414800"/>
            <a:ext cx="67902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Exemples</a:t>
            </a:r>
            <a:endParaRPr/>
          </a:p>
        </p:txBody>
      </p:sp>
      <p:pic>
        <p:nvPicPr>
          <p:cNvPr id="206" name="Google Shape;206;p34"/>
          <p:cNvPicPr preferRelativeResize="0"/>
          <p:nvPr/>
        </p:nvPicPr>
        <p:blipFill>
          <a:blip r:embed="rId3">
            <a:alphaModFix/>
          </a:blip>
          <a:stretch>
            <a:fillRect/>
          </a:stretch>
        </p:blipFill>
        <p:spPr>
          <a:xfrm>
            <a:off x="1238250" y="1960800"/>
            <a:ext cx="6667500" cy="2695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ild Code Schoo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